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1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Daydream" charset="1" panose="00000000000000000000"/>
      <p:regular r:id="rId24"/>
    </p:embeddedFont>
    <p:embeddedFont>
      <p:font typeface="Canva Sans" charset="1" panose="020B0503030501040103"/>
      <p:regular r:id="rId25"/>
    </p:embeddedFont>
    <p:embeddedFont>
      <p:font typeface="Glacial Indifference Bold" charset="1" panose="00000800000000000000"/>
      <p:regular r:id="rId27"/>
    </p:embeddedFont>
    <p:embeddedFont>
      <p:font typeface="Glacial Indifference" charset="1" panose="0000000000000000000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notesMasters/notesMaster1.xml" Type="http://schemas.openxmlformats.org/officeDocument/2006/relationships/notesMaster"/><Relationship Id="rId22" Target="theme/theme2.xml" Type="http://schemas.openxmlformats.org/officeDocument/2006/relationships/theme"/><Relationship Id="rId23" Target="notesSlides/notesSlide1.xml" Type="http://schemas.openxmlformats.org/officeDocument/2006/relationships/notesSlide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notesSlides/notesSlide2.xml" Type="http://schemas.openxmlformats.org/officeDocument/2006/relationships/notesSlide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notesSlides/notesSlide3.xml" Type="http://schemas.openxmlformats.org/officeDocument/2006/relationships/notesSlide"/><Relationship Id="rId3" Target="viewProps.xml" Type="http://schemas.openxmlformats.org/officeDocument/2006/relationships/viewProps"/><Relationship Id="rId30" Target="notesSlides/notesSlide4.xml" Type="http://schemas.openxmlformats.org/officeDocument/2006/relationships/notesSlide"/><Relationship Id="rId31" Target="notesSlides/notesSlide5.xml" Type="http://schemas.openxmlformats.org/officeDocument/2006/relationships/notesSlide"/><Relationship Id="rId32" Target="notesSlides/notesSlide6.xml" Type="http://schemas.openxmlformats.org/officeDocument/2006/relationships/notesSlide"/><Relationship Id="rId33" Target="notesSlides/notesSlide7.xml" Type="http://schemas.openxmlformats.org/officeDocument/2006/relationships/notesSlide"/><Relationship Id="rId34" Target="notesSlides/notesSlide8.xml" Type="http://schemas.openxmlformats.org/officeDocument/2006/relationships/notesSlide"/><Relationship Id="rId35" Target="notesSlides/notesSlide9.xml" Type="http://schemas.openxmlformats.org/officeDocument/2006/relationships/notesSlide"/><Relationship Id="rId36" Target="notesSlides/notesSlide10.xml" Type="http://schemas.openxmlformats.org/officeDocument/2006/relationships/notesSlide"/><Relationship Id="rId37" Target="notesSlides/notesSlide11.xml" Type="http://schemas.openxmlformats.org/officeDocument/2006/relationships/notesSlide"/><Relationship Id="rId38" Target="notesSlides/notesSlide12.xml" Type="http://schemas.openxmlformats.org/officeDocument/2006/relationships/notes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1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_rels/notesSlide1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3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5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7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notesSlide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0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1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1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2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3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4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5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6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7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8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notesSlides/notesSlide9.xml><?xml version="1.0" encoding="utf-8"?>
<p:notes xmlns:p="http://schemas.openxmlformats.org/presentationml/2006/main">
  <p:cSld>
    <p:spTree xmlns:a="http://schemas.openxmlformats.org/drawingml/2006/main"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png" Type="http://schemas.openxmlformats.org/officeDocument/2006/relationships/image"/><Relationship Id="rId5" Target="../media/image3.svg" Type="http://schemas.openxmlformats.org/officeDocument/2006/relationships/image"/><Relationship Id="rId6" Target="../media/image4.png" Type="http://schemas.openxmlformats.org/officeDocument/2006/relationships/image"/><Relationship Id="rId7" Target="../media/image5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9.xml" Type="http://schemas.openxmlformats.org/officeDocument/2006/relationships/notesSlide"/><Relationship Id="rId3" Target="../media/image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png" Type="http://schemas.openxmlformats.org/officeDocument/2006/relationships/image"/><Relationship Id="rId2" Target="../notesSlides/notesSlide10.xml" Type="http://schemas.openxmlformats.org/officeDocument/2006/relationships/notesSlide"/><Relationship Id="rId3" Target="../media/image18.jpeg" Type="http://schemas.openxmlformats.org/officeDocument/2006/relationships/image"/><Relationship Id="rId4" Target="../media/image19.jpeg" Type="http://schemas.openxmlformats.org/officeDocument/2006/relationships/image"/><Relationship Id="rId5" Target="../media/image20.png" Type="http://schemas.openxmlformats.org/officeDocument/2006/relationships/image"/><Relationship Id="rId6" Target="../media/image21.png" Type="http://schemas.openxmlformats.org/officeDocument/2006/relationships/image"/><Relationship Id="rId7" Target="../media/image22.png" Type="http://schemas.openxmlformats.org/officeDocument/2006/relationships/image"/><Relationship Id="rId8" Target="../media/image23.png" Type="http://schemas.openxmlformats.org/officeDocument/2006/relationships/image"/><Relationship Id="rId9" Target="../media/image24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8.pn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2.xml" Type="http://schemas.openxmlformats.org/officeDocument/2006/relationships/notesSlide"/><Relationship Id="rId3" Target="../media/image1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1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.svg" Type="http://schemas.openxmlformats.org/officeDocument/2006/relationships/image"/><Relationship Id="rId2" Target="../media/image9.jpeg" Type="http://schemas.openxmlformats.org/officeDocument/2006/relationships/image"/><Relationship Id="rId3" Target="../media/image10.png" Type="http://schemas.openxmlformats.org/officeDocument/2006/relationships/image"/><Relationship Id="rId4" Target="../media/image11.png" Type="http://schemas.openxmlformats.org/officeDocument/2006/relationships/image"/><Relationship Id="rId5" Target="../media/image12.png" Type="http://schemas.openxmlformats.org/officeDocument/2006/relationships/image"/><Relationship Id="rId6" Target="../media/image13.jpeg" Type="http://schemas.openxmlformats.org/officeDocument/2006/relationships/image"/><Relationship Id="rId7" Target="../media/image14.png" Type="http://schemas.openxmlformats.org/officeDocument/2006/relationships/image"/><Relationship Id="rId8" Target="../media/image15.png" Type="http://schemas.openxmlformats.org/officeDocument/2006/relationships/image"/><Relationship Id="rId9" Target="../media/image16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4.xml" Type="http://schemas.openxmlformats.org/officeDocument/2006/relationships/notesSlide"/><Relationship Id="rId3" Target="../media/image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7.xml" Type="http://schemas.openxmlformats.org/officeDocument/2006/relationships/notesSlide"/><Relationship Id="rId3" Target="../media/image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8.xml" Type="http://schemas.openxmlformats.org/officeDocument/2006/relationships/notesSlide"/><Relationship Id="rId3" Target="../media/image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087183" y="5428770"/>
            <a:ext cx="9441488" cy="5735704"/>
          </a:xfrm>
          <a:custGeom>
            <a:avLst/>
            <a:gdLst/>
            <a:ahLst/>
            <a:cxnLst/>
            <a:rect r="r" b="b" t="t" l="l"/>
            <a:pathLst>
              <a:path h="5735704" w="9441488">
                <a:moveTo>
                  <a:pt x="0" y="0"/>
                </a:moveTo>
                <a:lnTo>
                  <a:pt x="9441488" y="0"/>
                </a:lnTo>
                <a:lnTo>
                  <a:pt x="9441488" y="5735704"/>
                </a:lnTo>
                <a:lnTo>
                  <a:pt x="0" y="57357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1933695" y="5428770"/>
            <a:ext cx="9441488" cy="5735704"/>
          </a:xfrm>
          <a:custGeom>
            <a:avLst/>
            <a:gdLst/>
            <a:ahLst/>
            <a:cxnLst/>
            <a:rect r="r" b="b" t="t" l="l"/>
            <a:pathLst>
              <a:path h="5735704" w="9441488">
                <a:moveTo>
                  <a:pt x="9441488" y="0"/>
                </a:moveTo>
                <a:lnTo>
                  <a:pt x="0" y="0"/>
                </a:lnTo>
                <a:lnTo>
                  <a:pt x="0" y="5735704"/>
                </a:lnTo>
                <a:lnTo>
                  <a:pt x="9441488" y="5735704"/>
                </a:lnTo>
                <a:lnTo>
                  <a:pt x="9441488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866948" y="5216721"/>
            <a:ext cx="2554104" cy="2554104"/>
          </a:xfrm>
          <a:custGeom>
            <a:avLst/>
            <a:gdLst/>
            <a:ahLst/>
            <a:cxnLst/>
            <a:rect r="r" b="b" t="t" l="l"/>
            <a:pathLst>
              <a:path h="2554104" w="2554104">
                <a:moveTo>
                  <a:pt x="0" y="0"/>
                </a:moveTo>
                <a:lnTo>
                  <a:pt x="2554104" y="0"/>
                </a:lnTo>
                <a:lnTo>
                  <a:pt x="2554104" y="2554104"/>
                </a:lnTo>
                <a:lnTo>
                  <a:pt x="0" y="25541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890412" y="1277056"/>
            <a:ext cx="8507177" cy="48193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448"/>
              </a:lnSpc>
            </a:pPr>
            <a:r>
              <a:rPr lang="en-US" sz="28177">
                <a:solidFill>
                  <a:srgbClr val="53633A"/>
                </a:solidFill>
                <a:latin typeface="Daydream"/>
                <a:ea typeface="Daydream"/>
                <a:cs typeface="Daydream"/>
                <a:sym typeface="Daydream"/>
              </a:rPr>
              <a:t>Kulich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8078997" y="5428770"/>
            <a:ext cx="2130006" cy="2130006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DCEC9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0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8647296" y="5897132"/>
            <a:ext cx="993407" cy="1193282"/>
          </a:xfrm>
          <a:custGeom>
            <a:avLst/>
            <a:gdLst/>
            <a:ahLst/>
            <a:cxnLst/>
            <a:rect r="r" b="b" t="t" l="l"/>
            <a:pathLst>
              <a:path h="1193282" w="993407">
                <a:moveTo>
                  <a:pt x="0" y="0"/>
                </a:moveTo>
                <a:lnTo>
                  <a:pt x="993408" y="0"/>
                </a:lnTo>
                <a:lnTo>
                  <a:pt x="993408" y="1193282"/>
                </a:lnTo>
                <a:lnTo>
                  <a:pt x="0" y="11932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740156" y="7929453"/>
            <a:ext cx="4807688" cy="367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9"/>
              </a:lnSpc>
            </a:pPr>
            <a:r>
              <a:rPr lang="en-US" sz="2149" spc="393">
                <a:solidFill>
                  <a:srgbClr val="53633A"/>
                </a:solidFill>
                <a:latin typeface="Canva Sans"/>
                <a:ea typeface="Canva Sans"/>
                <a:cs typeface="Canva Sans"/>
                <a:sym typeface="Canva Sans"/>
              </a:rPr>
              <a:t>Group 8, ADOYC XIV 2024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3424487"/>
            <a:ext cx="13999984" cy="4441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97280" indent="-548640" lvl="1">
              <a:lnSpc>
                <a:spcPts val="4967"/>
              </a:lnSpc>
              <a:buFont typeface="Arial"/>
              <a:buChar char="•"/>
            </a:pPr>
            <a:r>
              <a:rPr lang="en-US" sz="360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Central organizers and local parish contacts must proficiently use computers</a:t>
            </a:r>
          </a:p>
          <a:p>
            <a:pPr algn="l" marL="1097280" indent="-548640" lvl="1">
              <a:lnSpc>
                <a:spcPts val="4967"/>
              </a:lnSpc>
              <a:buFont typeface="Arial"/>
              <a:buChar char="•"/>
            </a:pPr>
            <a:r>
              <a:rPr lang="en-US" sz="360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Plans emailed to parishes</a:t>
            </a:r>
          </a:p>
          <a:p>
            <a:pPr algn="l" marL="1869440" indent="-623147" lvl="2">
              <a:lnSpc>
                <a:spcPts val="3863"/>
              </a:lnSpc>
              <a:buFont typeface="Arial"/>
              <a:buChar char="⚬"/>
            </a:pPr>
            <a:r>
              <a:rPr lang="en-US" sz="2799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</a:t>
            </a:r>
            <a:r>
              <a:rPr lang="en-US" sz="2799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ubscribe to a </a:t>
            </a:r>
            <a:r>
              <a:rPr lang="en-US" sz="2799">
                <a:solidFill>
                  <a:srgbClr val="5959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mailing list</a:t>
            </a:r>
          </a:p>
          <a:p>
            <a:pPr algn="l" marL="1869440" indent="-623147" lvl="2">
              <a:lnSpc>
                <a:spcPts val="3863"/>
              </a:lnSpc>
              <a:buFont typeface="Arial"/>
              <a:buChar char="⚬"/>
            </a:pPr>
            <a:r>
              <a:rPr lang="en-US" sz="2799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Also via social media: Facebook, Instagram</a:t>
            </a:r>
          </a:p>
          <a:p>
            <a:pPr algn="l" marL="1097280" indent="-548640" lvl="1">
              <a:lnSpc>
                <a:spcPts val="4967"/>
              </a:lnSpc>
              <a:buFont typeface="Arial"/>
              <a:buChar char="•"/>
            </a:pPr>
            <a:r>
              <a:rPr lang="en-US" sz="360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Local organizers will need to:</a:t>
            </a:r>
          </a:p>
          <a:p>
            <a:pPr algn="l" marL="1869440" indent="-623147" lvl="2">
              <a:lnSpc>
                <a:spcPts val="3863"/>
              </a:lnSpc>
              <a:buFont typeface="Arial"/>
              <a:buChar char="⚬"/>
            </a:pPr>
            <a:r>
              <a:rPr lang="en-US" sz="2799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Check these emails</a:t>
            </a:r>
          </a:p>
          <a:p>
            <a:pPr algn="l" marL="1869440" indent="-623147" lvl="2">
              <a:lnSpc>
                <a:spcPts val="3863"/>
              </a:lnSpc>
              <a:buFont typeface="Arial"/>
              <a:buChar char="⚬"/>
            </a:pPr>
            <a:r>
              <a:rPr lang="en-US" sz="2799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Print materials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279396"/>
            <a:ext cx="14854612" cy="1793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560"/>
              </a:lnSpc>
            </a:pPr>
            <a:r>
              <a:rPr lang="en-US" sz="10400">
                <a:solidFill>
                  <a:srgbClr val="53633A"/>
                </a:solidFill>
                <a:latin typeface="Daydream"/>
                <a:ea typeface="Daydream"/>
                <a:cs typeface="Daydream"/>
                <a:sym typeface="Daydream"/>
              </a:rPr>
              <a:t>Technology</a:t>
            </a:r>
          </a:p>
        </p:txBody>
      </p:sp>
      <p:sp>
        <p:nvSpPr>
          <p:cNvPr name="Freeform 4" id="4"/>
          <p:cNvSpPr/>
          <p:nvPr/>
        </p:nvSpPr>
        <p:spPr>
          <a:xfrm flipH="true" flipV="false" rot="0">
            <a:off x="10886027" y="5870911"/>
            <a:ext cx="9441488" cy="5735704"/>
          </a:xfrm>
          <a:custGeom>
            <a:avLst/>
            <a:gdLst/>
            <a:ahLst/>
            <a:cxnLst/>
            <a:rect r="r" b="b" t="t" l="l"/>
            <a:pathLst>
              <a:path h="5735704" w="9441488">
                <a:moveTo>
                  <a:pt x="9441488" y="0"/>
                </a:moveTo>
                <a:lnTo>
                  <a:pt x="0" y="0"/>
                </a:lnTo>
                <a:lnTo>
                  <a:pt x="0" y="5735705"/>
                </a:lnTo>
                <a:lnTo>
                  <a:pt x="9441488" y="5735705"/>
                </a:lnTo>
                <a:lnTo>
                  <a:pt x="9441488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7999" r="0" b="-800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421422">
            <a:off x="582414" y="3201187"/>
            <a:ext cx="5355998" cy="6222116"/>
            <a:chOff x="0" y="0"/>
            <a:chExt cx="546608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5"/>
              <a:stretch>
                <a:fillRect l="-35333" t="0" r="-35333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9" id="9"/>
          <p:cNvGrpSpPr>
            <a:grpSpLocks noChangeAspect="true"/>
          </p:cNvGrpSpPr>
          <p:nvPr/>
        </p:nvGrpSpPr>
        <p:grpSpPr>
          <a:xfrm rot="-962085">
            <a:off x="11523452" y="579157"/>
            <a:ext cx="4880172" cy="4875603"/>
            <a:chOff x="0" y="0"/>
            <a:chExt cx="3255264" cy="325221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255264" cy="3252216"/>
            </a:xfrm>
            <a:custGeom>
              <a:avLst/>
              <a:gdLst/>
              <a:ahLst/>
              <a:cxnLst/>
              <a:rect r="r" b="b" t="t" l="l"/>
              <a:pathLst>
                <a:path h="3252216" w="3255264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6"/>
              <a:stretch>
                <a:fillRect l="-15" t="0" r="-15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78784" y="170440"/>
              <a:ext cx="2903731" cy="2875349"/>
            </a:xfrm>
            <a:custGeom>
              <a:avLst/>
              <a:gdLst/>
              <a:ahLst/>
              <a:cxnLst/>
              <a:rect r="r" b="b" t="t" l="l"/>
              <a:pathLst>
                <a:path h="2875349" w="2903731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7"/>
              <a:stretch>
                <a:fillRect l="0" t="-494" r="0" b="-494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8755706" y="4962267"/>
            <a:ext cx="6281790" cy="4991079"/>
            <a:chOff x="0" y="0"/>
            <a:chExt cx="3901440" cy="3099816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127000" y="190500"/>
              <a:ext cx="3657600" cy="2413000"/>
            </a:xfrm>
            <a:custGeom>
              <a:avLst/>
              <a:gdLst/>
              <a:ahLst/>
              <a:cxnLst/>
              <a:rect r="r" b="b" t="t" l="l"/>
              <a:pathLst>
                <a:path h="2413000" w="3657600">
                  <a:moveTo>
                    <a:pt x="3657600" y="2413000"/>
                  </a:moveTo>
                  <a:lnTo>
                    <a:pt x="0" y="2413000"/>
                  </a:lnTo>
                  <a:lnTo>
                    <a:pt x="0" y="0"/>
                  </a:lnTo>
                  <a:lnTo>
                    <a:pt x="3657600" y="0"/>
                  </a:lnTo>
                  <a:lnTo>
                    <a:pt x="3657600" y="2413000"/>
                  </a:lnTo>
                  <a:close/>
                </a:path>
              </a:pathLst>
            </a:custGeom>
            <a:blipFill>
              <a:blip r:embed="rId8"/>
              <a:stretch>
                <a:fillRect l="-21261" t="0" r="-21261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901440" cy="3099816"/>
            </a:xfrm>
            <a:custGeom>
              <a:avLst/>
              <a:gdLst/>
              <a:ahLst/>
              <a:cxnLst/>
              <a:rect r="r" b="b" t="t" l="l"/>
              <a:pathLst>
                <a:path h="3099816" w="3901440">
                  <a:moveTo>
                    <a:pt x="3901440" y="3099816"/>
                  </a:moveTo>
                  <a:lnTo>
                    <a:pt x="0" y="3099816"/>
                  </a:lnTo>
                  <a:lnTo>
                    <a:pt x="0" y="0"/>
                  </a:lnTo>
                  <a:lnTo>
                    <a:pt x="3901440" y="0"/>
                  </a:lnTo>
                  <a:lnTo>
                    <a:pt x="3901440" y="3099816"/>
                  </a:lnTo>
                  <a:close/>
                </a:path>
              </a:pathLst>
            </a:custGeom>
            <a:blipFill>
              <a:blip r:embed="rId9"/>
              <a:stretch>
                <a:fillRect l="0" t="-29" r="0" b="-29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5055447" y="609355"/>
            <a:ext cx="5594742" cy="6499468"/>
            <a:chOff x="0" y="0"/>
            <a:chExt cx="5466080" cy="63500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439410" cy="6348730"/>
            </a:xfrm>
            <a:custGeom>
              <a:avLst/>
              <a:gdLst/>
              <a:ahLst/>
              <a:cxnLst/>
              <a:rect r="r" b="b" t="t" l="l"/>
              <a:pathLst>
                <a:path h="6348730" w="543941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D1C9BA"/>
            </a:solidFill>
          </p:spPr>
        </p:sp>
        <p:sp>
          <p:nvSpPr>
            <p:cNvPr name="Freeform 17" id="17"/>
            <p:cNvSpPr/>
            <p:nvPr/>
          </p:nvSpPr>
          <p:spPr>
            <a:xfrm flipH="true" flipV="false" rot="0">
              <a:off x="247650" y="294640"/>
              <a:ext cx="4889500" cy="4693920"/>
            </a:xfrm>
            <a:custGeom>
              <a:avLst/>
              <a:gdLst/>
              <a:ahLst/>
              <a:cxnLst/>
              <a:rect r="r" b="b" t="t" l="l"/>
              <a:pathLst>
                <a:path h="4693920" w="4889500">
                  <a:moveTo>
                    <a:pt x="19050" y="0"/>
                  </a:moveTo>
                  <a:lnTo>
                    <a:pt x="4870450" y="0"/>
                  </a:lnTo>
                  <a:cubicBezTo>
                    <a:pt x="4880610" y="0"/>
                    <a:pt x="4889500" y="8890"/>
                    <a:pt x="4889500" y="19050"/>
                  </a:cubicBezTo>
                  <a:lnTo>
                    <a:pt x="4889500" y="4674870"/>
                  </a:lnTo>
                  <a:cubicBezTo>
                    <a:pt x="4889500" y="4686300"/>
                    <a:pt x="4880610" y="4693920"/>
                    <a:pt x="4870450" y="4693920"/>
                  </a:cubicBezTo>
                  <a:lnTo>
                    <a:pt x="19050" y="4693920"/>
                  </a:lnTo>
                  <a:cubicBezTo>
                    <a:pt x="8890" y="4693920"/>
                    <a:pt x="0" y="4685030"/>
                    <a:pt x="0" y="4674870"/>
                  </a:cubicBezTo>
                  <a:lnTo>
                    <a:pt x="0" y="20320"/>
                  </a:lnTo>
                  <a:cubicBezTo>
                    <a:pt x="0" y="8890"/>
                    <a:pt x="7620" y="0"/>
                    <a:pt x="19050" y="0"/>
                  </a:cubicBezTo>
                  <a:close/>
                </a:path>
              </a:pathLst>
            </a:custGeom>
            <a:blipFill>
              <a:blip r:embed="rId10"/>
              <a:stretch>
                <a:fillRect l="0" t="-19444" r="0" b="-19444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270" y="6350"/>
              <a:ext cx="5457190" cy="6342380"/>
            </a:xfrm>
            <a:custGeom>
              <a:avLst/>
              <a:gdLst/>
              <a:ahLst/>
              <a:cxnLst/>
              <a:rect r="r" b="b" t="t" l="l"/>
              <a:pathLst>
                <a:path h="6342380" w="545719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7620" y="0"/>
              <a:ext cx="5458460" cy="6344920"/>
            </a:xfrm>
            <a:custGeom>
              <a:avLst/>
              <a:gdLst/>
              <a:ahLst/>
              <a:cxnLst/>
              <a:rect r="r" b="b" t="t" l="l"/>
              <a:pathLst>
                <a:path h="6344920" w="545846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14825" y="3241548"/>
            <a:ext cx="16858350" cy="3746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97280" indent="-548640" lvl="1">
              <a:lnSpc>
                <a:spcPts val="4967"/>
              </a:lnSpc>
              <a:buFont typeface="Arial"/>
              <a:buChar char="•"/>
            </a:pPr>
            <a:r>
              <a:rPr lang="en-US" sz="360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Posts each churches events — fosters a sense of community</a:t>
            </a:r>
          </a:p>
          <a:p>
            <a:pPr algn="l" marL="1097280" indent="-548640" lvl="1">
              <a:lnSpc>
                <a:spcPts val="4967"/>
              </a:lnSpc>
              <a:buFont typeface="Arial"/>
              <a:buChar char="•"/>
            </a:pPr>
            <a:r>
              <a:rPr lang="en-US" sz="360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Other posts:</a:t>
            </a:r>
          </a:p>
          <a:p>
            <a:pPr algn="l" marL="2011680" indent="-670560" lvl="2">
              <a:lnSpc>
                <a:spcPts val="4967"/>
              </a:lnSpc>
              <a:buFont typeface="Arial"/>
              <a:buChar char="⚬"/>
            </a:pPr>
            <a:r>
              <a:rPr lang="en-US" sz="360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Polls on which events and workshops community wants</a:t>
            </a:r>
          </a:p>
          <a:p>
            <a:pPr algn="l" marL="2011680" indent="-670560" lvl="2">
              <a:lnSpc>
                <a:spcPts val="4967"/>
              </a:lnSpc>
              <a:buFont typeface="Arial"/>
              <a:buChar char="⚬"/>
            </a:pPr>
            <a:r>
              <a:rPr lang="en-US" sz="360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When new activities and workshops come out</a:t>
            </a:r>
          </a:p>
          <a:p>
            <a:pPr algn="l" marL="2011680" indent="-670560" lvl="2">
              <a:lnSpc>
                <a:spcPts val="4967"/>
              </a:lnSpc>
              <a:buFont typeface="Arial"/>
              <a:buChar char="⚬"/>
            </a:pPr>
            <a:r>
              <a:rPr lang="en-US" sz="360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Announcements and post workshop get-togethers </a:t>
            </a:r>
          </a:p>
          <a:p>
            <a:pPr algn="l" marL="2011680" indent="-670560" lvl="2">
              <a:lnSpc>
                <a:spcPts val="4967"/>
              </a:lnSpc>
              <a:buFont typeface="Arial"/>
              <a:buChar char="⚬"/>
            </a:pPr>
            <a:r>
              <a:rPr lang="en-US" sz="360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Share topic concepts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87382" y="1340538"/>
            <a:ext cx="14854612" cy="1793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560"/>
              </a:lnSpc>
            </a:pPr>
            <a:r>
              <a:rPr lang="en-US" sz="10400">
                <a:solidFill>
                  <a:srgbClr val="53633A"/>
                </a:solidFill>
                <a:latin typeface="Daydream"/>
                <a:ea typeface="Daydream"/>
                <a:cs typeface="Daydream"/>
                <a:sym typeface="Daydream"/>
              </a:rPr>
              <a:t>Instagram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1390767" y="-350235"/>
            <a:ext cx="7573963" cy="7686051"/>
          </a:xfrm>
          <a:custGeom>
            <a:avLst/>
            <a:gdLst/>
            <a:ahLst/>
            <a:cxnLst/>
            <a:rect r="r" b="b" t="t" l="l"/>
            <a:pathLst>
              <a:path h="7686051" w="7573963">
                <a:moveTo>
                  <a:pt x="0" y="0"/>
                </a:moveTo>
                <a:lnTo>
                  <a:pt x="7573963" y="0"/>
                </a:lnTo>
                <a:lnTo>
                  <a:pt x="7573963" y="7686051"/>
                </a:lnTo>
                <a:lnTo>
                  <a:pt x="0" y="76860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182758" y="7335816"/>
            <a:ext cx="1922484" cy="1922484"/>
          </a:xfrm>
          <a:custGeom>
            <a:avLst/>
            <a:gdLst/>
            <a:ahLst/>
            <a:cxnLst/>
            <a:rect r="r" b="b" t="t" l="l"/>
            <a:pathLst>
              <a:path h="1922484" w="1922484">
                <a:moveTo>
                  <a:pt x="0" y="0"/>
                </a:moveTo>
                <a:lnTo>
                  <a:pt x="1922484" y="0"/>
                </a:lnTo>
                <a:lnTo>
                  <a:pt x="1922484" y="1922484"/>
                </a:lnTo>
                <a:lnTo>
                  <a:pt x="0" y="19224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688111"/>
            <a:ext cx="9276482" cy="73776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29"/>
              </a:lnSpc>
            </a:pPr>
            <a:r>
              <a:rPr lang="en-US" sz="3329">
                <a:solidFill>
                  <a:srgbClr val="5959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How do you plan to realize your project?</a:t>
            </a:r>
          </a:p>
          <a:p>
            <a:pPr algn="l">
              <a:lnSpc>
                <a:spcPts val="1339"/>
              </a:lnSpc>
            </a:pPr>
          </a:p>
          <a:p>
            <a:pPr algn="l" marL="1049275" indent="-524637" lvl="1">
              <a:lnSpc>
                <a:spcPts val="4329"/>
              </a:lnSpc>
              <a:buFont typeface="Arial"/>
              <a:buChar char="•"/>
            </a:pPr>
            <a:r>
              <a:rPr lang="en-US" sz="333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Ask what the people are interested in via Instagram</a:t>
            </a:r>
          </a:p>
          <a:p>
            <a:pPr algn="l" marL="1049275" indent="-524637" lvl="1">
              <a:lnSpc>
                <a:spcPts val="4329"/>
              </a:lnSpc>
              <a:buFont typeface="Arial"/>
              <a:buChar char="•"/>
            </a:pPr>
            <a:r>
              <a:rPr lang="en-US" sz="333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Plan the project a few months before</a:t>
            </a:r>
          </a:p>
          <a:p>
            <a:pPr algn="l" marL="1049275" indent="-524637" lvl="1">
              <a:lnSpc>
                <a:spcPts val="4329"/>
              </a:lnSpc>
              <a:buFont typeface="Arial"/>
              <a:buChar char="•"/>
            </a:pPr>
            <a:r>
              <a:rPr lang="en-US" sz="333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Provide organizing support via newsletters</a:t>
            </a:r>
          </a:p>
          <a:p>
            <a:pPr algn="l" marL="1049275" indent="-524637" lvl="1">
              <a:lnSpc>
                <a:spcPts val="4329"/>
              </a:lnSpc>
              <a:buFont typeface="Arial"/>
              <a:buChar char="•"/>
            </a:pPr>
            <a:r>
              <a:rPr lang="en-US" sz="333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Organizer of each parish gets the material</a:t>
            </a:r>
          </a:p>
          <a:p>
            <a:pPr algn="l" marL="1049275" indent="-524637" lvl="1">
              <a:lnSpc>
                <a:spcPts val="4329"/>
              </a:lnSpc>
            </a:pPr>
          </a:p>
          <a:p>
            <a:pPr algn="l">
              <a:lnSpc>
                <a:spcPts val="4329"/>
              </a:lnSpc>
            </a:pPr>
            <a:r>
              <a:rPr lang="en-US" sz="3329">
                <a:solidFill>
                  <a:srgbClr val="5959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Monitoring group dynamics on site</a:t>
            </a:r>
          </a:p>
          <a:p>
            <a:pPr algn="l">
              <a:lnSpc>
                <a:spcPts val="1338"/>
              </a:lnSpc>
            </a:pPr>
          </a:p>
          <a:p>
            <a:pPr algn="l" marL="1049275" indent="-524637" lvl="1">
              <a:lnSpc>
                <a:spcPts val="4329"/>
              </a:lnSpc>
              <a:buFont typeface="Arial"/>
              <a:buChar char="•"/>
            </a:pPr>
            <a:r>
              <a:rPr lang="en-US" sz="333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Feedback through pictures, posted on Instagram</a:t>
            </a:r>
          </a:p>
          <a:p>
            <a:pPr algn="l" marL="1049275" indent="-524637" lvl="1">
              <a:lnSpc>
                <a:spcPts val="4329"/>
              </a:lnSpc>
              <a:buFont typeface="Arial"/>
              <a:buChar char="•"/>
            </a:pPr>
            <a:r>
              <a:rPr lang="en-US" sz="333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Maybe a short feedback - what did work great and what not</a:t>
            </a:r>
          </a:p>
          <a:p>
            <a:pPr algn="l" marL="1049275" indent="-524637" lvl="1">
              <a:lnSpc>
                <a:spcPts val="4329"/>
              </a:lnSpc>
            </a:pPr>
          </a:p>
        </p:txBody>
      </p:sp>
      <p:sp>
        <p:nvSpPr>
          <p:cNvPr name="Freeform 3" id="3"/>
          <p:cNvSpPr/>
          <p:nvPr/>
        </p:nvSpPr>
        <p:spPr>
          <a:xfrm flipH="true" flipV="false" rot="0">
            <a:off x="10886027" y="5870911"/>
            <a:ext cx="9441488" cy="5735704"/>
          </a:xfrm>
          <a:custGeom>
            <a:avLst/>
            <a:gdLst/>
            <a:ahLst/>
            <a:cxnLst/>
            <a:rect r="r" b="b" t="t" l="l"/>
            <a:pathLst>
              <a:path h="5735704" w="9441488">
                <a:moveTo>
                  <a:pt x="9441488" y="0"/>
                </a:moveTo>
                <a:lnTo>
                  <a:pt x="0" y="0"/>
                </a:lnTo>
                <a:lnTo>
                  <a:pt x="0" y="5735705"/>
                </a:lnTo>
                <a:lnTo>
                  <a:pt x="9441488" y="5735705"/>
                </a:lnTo>
                <a:lnTo>
                  <a:pt x="9441488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13470" y="4848225"/>
            <a:ext cx="7234208" cy="25068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0378"/>
              </a:lnSpc>
            </a:pPr>
            <a:r>
              <a:rPr lang="en-US" sz="14556">
                <a:solidFill>
                  <a:srgbClr val="53633A"/>
                </a:solidFill>
                <a:latin typeface="Daydream"/>
                <a:ea typeface="Daydream"/>
                <a:cs typeface="Daydream"/>
                <a:sym typeface="Daydream"/>
              </a:rPr>
              <a:t>Realization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364070" y="1421645"/>
            <a:ext cx="10011465" cy="7443709"/>
          </a:xfrm>
          <a:custGeom>
            <a:avLst/>
            <a:gdLst/>
            <a:ahLst/>
            <a:cxnLst/>
            <a:rect r="r" b="b" t="t" l="l"/>
            <a:pathLst>
              <a:path h="7443709" w="10011465">
                <a:moveTo>
                  <a:pt x="0" y="0"/>
                </a:moveTo>
                <a:lnTo>
                  <a:pt x="10011465" y="0"/>
                </a:lnTo>
                <a:lnTo>
                  <a:pt x="10011465" y="7443710"/>
                </a:lnTo>
                <a:lnTo>
                  <a:pt x="0" y="74437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5222833" y="6106795"/>
            <a:ext cx="8644281" cy="3450509"/>
          </a:xfrm>
          <a:custGeom>
            <a:avLst/>
            <a:gdLst/>
            <a:ahLst/>
            <a:cxnLst/>
            <a:rect r="r" b="b" t="t" l="l"/>
            <a:pathLst>
              <a:path h="3450509" w="8644281">
                <a:moveTo>
                  <a:pt x="0" y="3450508"/>
                </a:moveTo>
                <a:lnTo>
                  <a:pt x="8644281" y="3450508"/>
                </a:lnTo>
                <a:lnTo>
                  <a:pt x="8644281" y="0"/>
                </a:lnTo>
                <a:lnTo>
                  <a:pt x="0" y="0"/>
                </a:lnTo>
                <a:lnTo>
                  <a:pt x="0" y="3450508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034245" y="654419"/>
            <a:ext cx="8832869" cy="3525787"/>
          </a:xfrm>
          <a:custGeom>
            <a:avLst/>
            <a:gdLst/>
            <a:ahLst/>
            <a:cxnLst/>
            <a:rect r="r" b="b" t="t" l="l"/>
            <a:pathLst>
              <a:path h="3525787" w="8832869">
                <a:moveTo>
                  <a:pt x="0" y="0"/>
                </a:moveTo>
                <a:lnTo>
                  <a:pt x="8832869" y="0"/>
                </a:lnTo>
                <a:lnTo>
                  <a:pt x="8832869" y="3525786"/>
                </a:lnTo>
                <a:lnTo>
                  <a:pt x="0" y="35257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992117" y="4142105"/>
            <a:ext cx="6071792" cy="1793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560"/>
              </a:lnSpc>
            </a:pPr>
            <a:r>
              <a:rPr lang="en-US" sz="10400">
                <a:solidFill>
                  <a:srgbClr val="53633A"/>
                </a:solidFill>
                <a:latin typeface="Daydream"/>
                <a:ea typeface="Daydream"/>
                <a:cs typeface="Daydream"/>
                <a:sym typeface="Daydream"/>
              </a:rPr>
              <a:t>Thank you!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865992" y="1419384"/>
            <a:ext cx="6224247" cy="7391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74"/>
              </a:lnSpc>
            </a:pPr>
            <a:r>
              <a:rPr lang="en-US" sz="7636" spc="916">
                <a:solidFill>
                  <a:srgbClr val="53633A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K</a:t>
            </a:r>
            <a:r>
              <a:rPr lang="en-US" sz="7636" spc="916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ULTURE</a:t>
            </a:r>
            <a:r>
              <a:rPr lang="en-US" sz="7636" spc="916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  <a:p>
            <a:pPr algn="l">
              <a:lnSpc>
                <a:spcPts val="9774"/>
              </a:lnSpc>
            </a:pPr>
            <a:r>
              <a:rPr lang="en-US" sz="7636" spc="916">
                <a:solidFill>
                  <a:srgbClr val="53633A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U</a:t>
            </a:r>
            <a:r>
              <a:rPr lang="en-US" sz="7636" spc="916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NITY</a:t>
            </a:r>
          </a:p>
          <a:p>
            <a:pPr algn="l">
              <a:lnSpc>
                <a:spcPts val="9774"/>
              </a:lnSpc>
            </a:pPr>
            <a:r>
              <a:rPr lang="en-US" sz="7636" spc="916">
                <a:solidFill>
                  <a:srgbClr val="53633A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</a:t>
            </a:r>
            <a:r>
              <a:rPr lang="en-US" sz="7636" spc="916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ANGUAGE</a:t>
            </a:r>
            <a:r>
              <a:rPr lang="en-US" sz="7636" spc="916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</a:p>
          <a:p>
            <a:pPr algn="l">
              <a:lnSpc>
                <a:spcPts val="9774"/>
              </a:lnSpc>
            </a:pPr>
            <a:r>
              <a:rPr lang="en-US" sz="7636" spc="916">
                <a:solidFill>
                  <a:srgbClr val="53633A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</a:t>
            </a:r>
            <a:r>
              <a:rPr lang="en-US" sz="7636" spc="916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DENTITY</a:t>
            </a:r>
            <a:r>
              <a:rPr lang="en-US" sz="7636" spc="916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</a:p>
          <a:p>
            <a:pPr algn="l">
              <a:lnSpc>
                <a:spcPts val="9774"/>
              </a:lnSpc>
            </a:pPr>
            <a:r>
              <a:rPr lang="en-US" sz="7636" spc="916">
                <a:solidFill>
                  <a:srgbClr val="53633A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</a:t>
            </a:r>
            <a:r>
              <a:rPr lang="en-US" sz="7636" spc="916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HURCH</a:t>
            </a:r>
            <a:r>
              <a:rPr lang="en-US" sz="7636" spc="916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</a:p>
          <a:p>
            <a:pPr algn="l">
              <a:lnSpc>
                <a:spcPts val="9774"/>
              </a:lnSpc>
            </a:pPr>
            <a:r>
              <a:rPr lang="en-US" sz="7636" spc="916">
                <a:solidFill>
                  <a:srgbClr val="53633A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H</a:t>
            </a:r>
            <a:r>
              <a:rPr lang="en-US" sz="7636" spc="916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ERITAGE</a:t>
            </a:r>
          </a:p>
        </p:txBody>
      </p:sp>
      <p:sp>
        <p:nvSpPr>
          <p:cNvPr name="Freeform 3" id="3"/>
          <p:cNvSpPr/>
          <p:nvPr/>
        </p:nvSpPr>
        <p:spPr>
          <a:xfrm flipH="true" flipV="false" rot="0">
            <a:off x="11236262" y="5143500"/>
            <a:ext cx="9441488" cy="5735704"/>
          </a:xfrm>
          <a:custGeom>
            <a:avLst/>
            <a:gdLst/>
            <a:ahLst/>
            <a:cxnLst/>
            <a:rect r="r" b="b" t="t" l="l"/>
            <a:pathLst>
              <a:path h="5735704" w="9441488">
                <a:moveTo>
                  <a:pt x="9441488" y="0"/>
                </a:moveTo>
                <a:lnTo>
                  <a:pt x="0" y="0"/>
                </a:lnTo>
                <a:lnTo>
                  <a:pt x="0" y="5735704"/>
                </a:lnTo>
                <a:lnTo>
                  <a:pt x="9441488" y="5735704"/>
                </a:lnTo>
                <a:lnTo>
                  <a:pt x="9441488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74391" y="2773529"/>
            <a:ext cx="13147401" cy="55561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97280" indent="-548640" lvl="1">
              <a:lnSpc>
                <a:spcPts val="4967"/>
              </a:lnSpc>
              <a:buFont typeface="Arial"/>
              <a:buChar char="•"/>
            </a:pPr>
            <a:r>
              <a:rPr lang="en-US" sz="360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Find a common denominator amongst local parishioners to overcome language barriers and other preexisting differences</a:t>
            </a:r>
          </a:p>
          <a:p>
            <a:pPr algn="l" marL="1869440" indent="-623147" lvl="2">
              <a:lnSpc>
                <a:spcPts val="3863"/>
              </a:lnSpc>
              <a:buFont typeface="Arial"/>
              <a:buChar char="⚬"/>
            </a:pPr>
            <a:r>
              <a:rPr lang="en-US" sz="2799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food/physical craft or skill is something everyone can participate in</a:t>
            </a:r>
          </a:p>
          <a:p>
            <a:pPr algn="l" marL="1096823" indent="-548411" lvl="1">
              <a:lnSpc>
                <a:spcPts val="4967"/>
              </a:lnSpc>
              <a:buFont typeface="Arial"/>
              <a:buChar char="•"/>
            </a:pPr>
            <a:r>
              <a:rPr lang="en-US" sz="360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Accessible lesson plans/guides that outline each workshop</a:t>
            </a:r>
          </a:p>
          <a:p>
            <a:pPr algn="l" marL="1097280" indent="-548640" lvl="1">
              <a:lnSpc>
                <a:spcPts val="4967"/>
              </a:lnSpc>
              <a:buFont typeface="Arial"/>
              <a:buChar char="•"/>
            </a:pPr>
            <a:r>
              <a:rPr lang="en-US" sz="360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Workshops</a:t>
            </a:r>
          </a:p>
          <a:p>
            <a:pPr algn="l" marL="1869440" indent="-623147" lvl="2">
              <a:lnSpc>
                <a:spcPts val="3863"/>
              </a:lnSpc>
              <a:buFont typeface="Arial"/>
              <a:buChar char="⚬"/>
            </a:pPr>
            <a:r>
              <a:rPr lang="en-US" sz="2799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Preserve traditional craft</a:t>
            </a:r>
          </a:p>
          <a:p>
            <a:pPr algn="l" marL="1869440" indent="-623147" lvl="2">
              <a:lnSpc>
                <a:spcPts val="3863"/>
              </a:lnSpc>
              <a:buFont typeface="Arial"/>
              <a:buChar char="⚬"/>
            </a:pPr>
            <a:r>
              <a:rPr lang="en-US" sz="2799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Engage parishioners</a:t>
            </a:r>
          </a:p>
          <a:p>
            <a:pPr algn="l" marL="1869440" indent="-623147" lvl="2">
              <a:lnSpc>
                <a:spcPts val="3863"/>
              </a:lnSpc>
              <a:buFont typeface="Arial"/>
              <a:buChar char="⚬"/>
            </a:pPr>
            <a:r>
              <a:rPr lang="en-US" sz="2799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Learn the importance &amp; symbolism behind these traditions</a:t>
            </a:r>
          </a:p>
          <a:p>
            <a:pPr algn="l" marL="1869388" indent="-623129" lvl="2">
              <a:lnSpc>
                <a:spcPts val="3863"/>
              </a:lnSpc>
              <a:buFont typeface="Arial"/>
              <a:buChar char="⚬"/>
            </a:pPr>
            <a:r>
              <a:rPr lang="en-US" sz="2799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Motivate the next generation to participate in church life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8842990" y="8808191"/>
            <a:ext cx="602021" cy="900218"/>
          </a:xfrm>
          <a:custGeom>
            <a:avLst/>
            <a:gdLst/>
            <a:ahLst/>
            <a:cxnLst/>
            <a:rect r="r" b="b" t="t" l="l"/>
            <a:pathLst>
              <a:path h="900218" w="602021">
                <a:moveTo>
                  <a:pt x="0" y="0"/>
                </a:moveTo>
                <a:lnTo>
                  <a:pt x="602020" y="0"/>
                </a:lnTo>
                <a:lnTo>
                  <a:pt x="602020" y="900218"/>
                </a:lnTo>
                <a:lnTo>
                  <a:pt x="0" y="9002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148297" y="0"/>
            <a:ext cx="8109585" cy="8229600"/>
          </a:xfrm>
          <a:custGeom>
            <a:avLst/>
            <a:gdLst/>
            <a:ahLst/>
            <a:cxnLst/>
            <a:rect r="r" b="b" t="t" l="l"/>
            <a:pathLst>
              <a:path h="8229600" w="8109585">
                <a:moveTo>
                  <a:pt x="0" y="0"/>
                </a:moveTo>
                <a:lnTo>
                  <a:pt x="8109585" y="0"/>
                </a:lnTo>
                <a:lnTo>
                  <a:pt x="810958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303736" y="1037439"/>
            <a:ext cx="8507177" cy="1793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560"/>
              </a:lnSpc>
            </a:pPr>
            <a:r>
              <a:rPr lang="en-US" sz="10400">
                <a:solidFill>
                  <a:srgbClr val="53633A"/>
                </a:solidFill>
                <a:latin typeface="Daydream"/>
                <a:ea typeface="Daydream"/>
                <a:cs typeface="Daydream"/>
                <a:sym typeface="Daydream"/>
              </a:rPr>
              <a:t>Goal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012931" y="6455010"/>
            <a:ext cx="2695709" cy="2695709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3193" r="0" b="-3193"/>
              </a:stretch>
            </a:blipFill>
            <a:ln w="142875" cap="sq">
              <a:solidFill>
                <a:srgbClr val="53633A"/>
              </a:solidFill>
              <a:prstDash val="solid"/>
              <a:miter/>
            </a:ln>
          </p:spPr>
        </p:sp>
      </p:grpSp>
      <p:grpSp>
        <p:nvGrpSpPr>
          <p:cNvPr name="Group 4" id="4"/>
          <p:cNvGrpSpPr/>
          <p:nvPr/>
        </p:nvGrpSpPr>
        <p:grpSpPr>
          <a:xfrm rot="0">
            <a:off x="4656641" y="2888563"/>
            <a:ext cx="3566447" cy="3566447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  <a:ln w="142875" cap="sq">
              <a:solidFill>
                <a:srgbClr val="53633A"/>
              </a:solidFill>
              <a:prstDash val="solid"/>
              <a:miter/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2191286" y="1560727"/>
            <a:ext cx="2655673" cy="2655673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16666" r="0" b="-16666"/>
              </a:stretch>
            </a:blipFill>
            <a:ln w="142875" cap="sq">
              <a:solidFill>
                <a:srgbClr val="53633A"/>
              </a:solidFill>
              <a:prstDash val="solid"/>
              <a:miter/>
            </a:ln>
          </p:spPr>
        </p:sp>
      </p:grpSp>
      <p:grpSp>
        <p:nvGrpSpPr>
          <p:cNvPr name="Group 8" id="8"/>
          <p:cNvGrpSpPr/>
          <p:nvPr/>
        </p:nvGrpSpPr>
        <p:grpSpPr>
          <a:xfrm rot="0">
            <a:off x="11827114" y="4671787"/>
            <a:ext cx="3955295" cy="3955295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2756" r="0" b="-2756"/>
              </a:stretch>
            </a:blipFill>
            <a:ln w="142875" cap="sq">
              <a:solidFill>
                <a:srgbClr val="53633A"/>
              </a:solidFill>
              <a:prstDash val="solid"/>
              <a:miter/>
            </a:ln>
          </p:spPr>
        </p:sp>
      </p:grpSp>
      <p:grpSp>
        <p:nvGrpSpPr>
          <p:cNvPr name="Group 10" id="10"/>
          <p:cNvGrpSpPr/>
          <p:nvPr/>
        </p:nvGrpSpPr>
        <p:grpSpPr>
          <a:xfrm rot="0">
            <a:off x="8582683" y="1215676"/>
            <a:ext cx="4274841" cy="4274841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16687" r="0" b="-16687"/>
              </a:stretch>
            </a:blipFill>
            <a:ln w="142875" cap="sq">
              <a:solidFill>
                <a:srgbClr val="53633A"/>
              </a:solidFill>
              <a:prstDash val="solid"/>
              <a:miter/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7339546" y="5490517"/>
            <a:ext cx="3608909" cy="3608909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0" t="0" r="0" b="-32286"/>
              </a:stretch>
            </a:blipFill>
            <a:ln w="142875" cap="sq">
              <a:solidFill>
                <a:srgbClr val="53633A"/>
              </a:solidFill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13352824" y="1779776"/>
            <a:ext cx="2623185" cy="2623185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34213" t="0" r="0" b="0"/>
              </a:stretch>
            </a:blipFill>
            <a:ln w="142875" cap="sq">
              <a:solidFill>
                <a:srgbClr val="53633A"/>
              </a:solidFill>
              <a:prstDash val="solid"/>
              <a:miter/>
            </a:ln>
          </p:spPr>
        </p:sp>
      </p:grpSp>
      <p:sp>
        <p:nvSpPr>
          <p:cNvPr name="Freeform 16" id="16"/>
          <p:cNvSpPr/>
          <p:nvPr/>
        </p:nvSpPr>
        <p:spPr>
          <a:xfrm flipH="false" flipV="false" rot="1351908">
            <a:off x="4172164" y="1347093"/>
            <a:ext cx="2993269" cy="871790"/>
          </a:xfrm>
          <a:custGeom>
            <a:avLst/>
            <a:gdLst/>
            <a:ahLst/>
            <a:cxnLst/>
            <a:rect r="r" b="b" t="t" l="l"/>
            <a:pathLst>
              <a:path h="871790" w="2993269">
                <a:moveTo>
                  <a:pt x="0" y="0"/>
                </a:moveTo>
                <a:lnTo>
                  <a:pt x="2993269" y="0"/>
                </a:lnTo>
                <a:lnTo>
                  <a:pt x="2993269" y="871789"/>
                </a:lnTo>
                <a:lnTo>
                  <a:pt x="0" y="8717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10673300">
            <a:off x="5146891" y="8511192"/>
            <a:ext cx="2322758" cy="676503"/>
          </a:xfrm>
          <a:custGeom>
            <a:avLst/>
            <a:gdLst/>
            <a:ahLst/>
            <a:cxnLst/>
            <a:rect r="r" b="b" t="t" l="l"/>
            <a:pathLst>
              <a:path h="676503" w="2322758">
                <a:moveTo>
                  <a:pt x="0" y="0"/>
                </a:moveTo>
                <a:lnTo>
                  <a:pt x="2322757" y="0"/>
                </a:lnTo>
                <a:lnTo>
                  <a:pt x="2322757" y="676503"/>
                </a:lnTo>
                <a:lnTo>
                  <a:pt x="0" y="676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703848">
            <a:off x="11871628" y="877425"/>
            <a:ext cx="2322758" cy="676503"/>
          </a:xfrm>
          <a:custGeom>
            <a:avLst/>
            <a:gdLst/>
            <a:ahLst/>
            <a:cxnLst/>
            <a:rect r="r" b="b" t="t" l="l"/>
            <a:pathLst>
              <a:path h="676503" w="2322758">
                <a:moveTo>
                  <a:pt x="0" y="0"/>
                </a:moveTo>
                <a:lnTo>
                  <a:pt x="2322758" y="0"/>
                </a:lnTo>
                <a:lnTo>
                  <a:pt x="2322758" y="676503"/>
                </a:lnTo>
                <a:lnTo>
                  <a:pt x="0" y="676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2176979">
            <a:off x="7175658" y="1460923"/>
            <a:ext cx="2322758" cy="676503"/>
          </a:xfrm>
          <a:custGeom>
            <a:avLst/>
            <a:gdLst/>
            <a:ahLst/>
            <a:cxnLst/>
            <a:rect r="r" b="b" t="t" l="l"/>
            <a:pathLst>
              <a:path h="676503" w="2322758">
                <a:moveTo>
                  <a:pt x="0" y="0"/>
                </a:moveTo>
                <a:lnTo>
                  <a:pt x="2322757" y="0"/>
                </a:lnTo>
                <a:lnTo>
                  <a:pt x="2322757" y="676503"/>
                </a:lnTo>
                <a:lnTo>
                  <a:pt x="0" y="676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8851334">
            <a:off x="2357743" y="4805248"/>
            <a:ext cx="2322758" cy="676503"/>
          </a:xfrm>
          <a:custGeom>
            <a:avLst/>
            <a:gdLst/>
            <a:ahLst/>
            <a:cxnLst/>
            <a:rect r="r" b="b" t="t" l="l"/>
            <a:pathLst>
              <a:path h="676503" w="2322758">
                <a:moveTo>
                  <a:pt x="0" y="0"/>
                </a:moveTo>
                <a:lnTo>
                  <a:pt x="2322758" y="0"/>
                </a:lnTo>
                <a:lnTo>
                  <a:pt x="2322758" y="676504"/>
                </a:lnTo>
                <a:lnTo>
                  <a:pt x="0" y="6765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10800000">
            <a:off x="10534766" y="8553756"/>
            <a:ext cx="2322758" cy="676503"/>
          </a:xfrm>
          <a:custGeom>
            <a:avLst/>
            <a:gdLst/>
            <a:ahLst/>
            <a:cxnLst/>
            <a:rect r="r" b="b" t="t" l="l"/>
            <a:pathLst>
              <a:path h="676503" w="2322758">
                <a:moveTo>
                  <a:pt x="0" y="0"/>
                </a:moveTo>
                <a:lnTo>
                  <a:pt x="2322758" y="0"/>
                </a:lnTo>
                <a:lnTo>
                  <a:pt x="2322758" y="676503"/>
                </a:lnTo>
                <a:lnTo>
                  <a:pt x="0" y="676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5400000">
            <a:off x="15152882" y="4625599"/>
            <a:ext cx="2322758" cy="676503"/>
          </a:xfrm>
          <a:custGeom>
            <a:avLst/>
            <a:gdLst/>
            <a:ahLst/>
            <a:cxnLst/>
            <a:rect r="r" b="b" t="t" l="l"/>
            <a:pathLst>
              <a:path h="676503" w="2322758">
                <a:moveTo>
                  <a:pt x="0" y="0"/>
                </a:moveTo>
                <a:lnTo>
                  <a:pt x="2322757" y="0"/>
                </a:lnTo>
                <a:lnTo>
                  <a:pt x="2322757" y="676503"/>
                </a:lnTo>
                <a:lnTo>
                  <a:pt x="0" y="676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413551" y="3551207"/>
            <a:ext cx="8087467" cy="3804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554480" indent="-518160" lvl="2">
              <a:lnSpc>
                <a:spcPts val="5040"/>
              </a:lnSpc>
              <a:buFont typeface="Arial"/>
              <a:buChar char="⚬"/>
            </a:pPr>
            <a:r>
              <a:rPr lang="en-US" sz="360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4 times a year </a:t>
            </a:r>
          </a:p>
          <a:p>
            <a:pPr algn="l" marL="1554480" indent="-518160" lvl="2">
              <a:lnSpc>
                <a:spcPts val="5040"/>
              </a:lnSpc>
              <a:buFont typeface="Arial"/>
              <a:buChar char="⚬"/>
            </a:pPr>
            <a:r>
              <a:rPr lang="en-US" sz="360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Sending </a:t>
            </a:r>
            <a:r>
              <a:rPr lang="en-US" sz="3600">
                <a:solidFill>
                  <a:srgbClr val="59595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step by step</a:t>
            </a:r>
            <a:r>
              <a:rPr lang="en-US" sz="360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guides to parishes before every lent</a:t>
            </a:r>
          </a:p>
          <a:p>
            <a:pPr algn="l" marL="1554480" indent="-518160" lvl="2">
              <a:lnSpc>
                <a:spcPts val="5040"/>
              </a:lnSpc>
              <a:buFont typeface="Arial"/>
              <a:buChar char="⚬"/>
            </a:pPr>
            <a:r>
              <a:rPr lang="en-US" sz="360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 day or two at each parish</a:t>
            </a:r>
          </a:p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          (4 times a year)</a:t>
            </a:r>
          </a:p>
          <a:p>
            <a:pPr algn="l">
              <a:lnSpc>
                <a:spcPts val="5040"/>
              </a:lnSpc>
              <a:spcBef>
                <a:spcPct val="0"/>
              </a:spcBef>
            </a:pP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714037" y="0"/>
            <a:ext cx="7573963" cy="7686051"/>
          </a:xfrm>
          <a:custGeom>
            <a:avLst/>
            <a:gdLst/>
            <a:ahLst/>
            <a:cxnLst/>
            <a:rect r="r" b="b" t="t" l="l"/>
            <a:pathLst>
              <a:path h="7686051" w="7573963">
                <a:moveTo>
                  <a:pt x="0" y="0"/>
                </a:moveTo>
                <a:lnTo>
                  <a:pt x="7573963" y="0"/>
                </a:lnTo>
                <a:lnTo>
                  <a:pt x="7573963" y="7686051"/>
                </a:lnTo>
                <a:lnTo>
                  <a:pt x="0" y="76860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57981" y="3388708"/>
            <a:ext cx="5633381" cy="39667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953"/>
              </a:lnSpc>
            </a:pPr>
            <a:r>
              <a:rPr lang="en-US" sz="16615">
                <a:solidFill>
                  <a:srgbClr val="53633A"/>
                </a:solidFill>
                <a:latin typeface="Daydream"/>
                <a:ea typeface="Daydream"/>
                <a:cs typeface="Daydream"/>
                <a:sym typeface="Daydream"/>
              </a:rPr>
              <a:t>Date &amp;</a:t>
            </a:r>
          </a:p>
          <a:p>
            <a:pPr algn="l">
              <a:lnSpc>
                <a:spcPts val="14953"/>
              </a:lnSpc>
            </a:pPr>
            <a:r>
              <a:rPr lang="en-US" sz="16615">
                <a:solidFill>
                  <a:srgbClr val="53633A"/>
                </a:solidFill>
                <a:latin typeface="Daydream"/>
                <a:ea typeface="Daydream"/>
                <a:cs typeface="Daydream"/>
                <a:sym typeface="Daydream"/>
              </a:rPr>
              <a:t>Duration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14825" y="2721359"/>
            <a:ext cx="16858350" cy="406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97280" indent="-548640" lvl="1">
              <a:lnSpc>
                <a:spcPts val="4967"/>
              </a:lnSpc>
              <a:buFont typeface="Arial"/>
              <a:buChar char="•"/>
            </a:pPr>
            <a:r>
              <a:rPr lang="en-US" sz="360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Russian</a:t>
            </a:r>
          </a:p>
          <a:p>
            <a:pPr algn="l" marL="1097280" indent="-548640" lvl="1">
              <a:lnSpc>
                <a:spcPts val="4967"/>
              </a:lnSpc>
              <a:buFont typeface="Arial"/>
              <a:buChar char="•"/>
            </a:pPr>
            <a:r>
              <a:rPr lang="en-US" sz="360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English</a:t>
            </a:r>
          </a:p>
          <a:p>
            <a:pPr algn="l" marL="1096823" indent="-548411" lvl="1">
              <a:lnSpc>
                <a:spcPts val="4967"/>
              </a:lnSpc>
              <a:buFont typeface="Arial"/>
              <a:buChar char="•"/>
            </a:pPr>
            <a:r>
              <a:rPr lang="en-US" sz="360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Local languages spoken in the area</a:t>
            </a:r>
          </a:p>
          <a:p>
            <a:pPr algn="l">
              <a:lnSpc>
                <a:spcPts val="2484"/>
              </a:lnSpc>
            </a:pPr>
          </a:p>
          <a:p>
            <a:pPr algn="l" marL="1097280" indent="-548640" lvl="1">
              <a:lnSpc>
                <a:spcPts val="4967"/>
              </a:lnSpc>
            </a:pPr>
          </a:p>
          <a:p>
            <a:pPr algn="l" marL="1097280" indent="-548640" lvl="1">
              <a:lnSpc>
                <a:spcPts val="4967"/>
              </a:lnSpc>
              <a:buFont typeface="Arial"/>
              <a:buChar char="•"/>
            </a:pPr>
            <a:r>
              <a:rPr lang="en-US" sz="360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Light refreshments and appetizers </a:t>
            </a:r>
          </a:p>
          <a:p>
            <a:pPr algn="l" marL="1096823" indent="-548411" lvl="1">
              <a:lnSpc>
                <a:spcPts val="4967"/>
              </a:lnSpc>
              <a:buFont typeface="Arial"/>
              <a:buChar char="•"/>
            </a:pPr>
            <a:r>
              <a:rPr lang="en-US" sz="360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Food made at the workshop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21058" y="819150"/>
            <a:ext cx="14854612" cy="1793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560"/>
              </a:lnSpc>
            </a:pPr>
            <a:r>
              <a:rPr lang="en-US" sz="10400">
                <a:solidFill>
                  <a:srgbClr val="53633A"/>
                </a:solidFill>
                <a:latin typeface="Daydream"/>
                <a:ea typeface="Daydream"/>
                <a:cs typeface="Daydream"/>
                <a:sym typeface="Daydream"/>
              </a:rPr>
              <a:t>Languages &amp; Nutrition</a:t>
            </a:r>
          </a:p>
        </p:txBody>
      </p:sp>
      <p:sp>
        <p:nvSpPr>
          <p:cNvPr name="Freeform 4" id="4"/>
          <p:cNvSpPr/>
          <p:nvPr/>
        </p:nvSpPr>
        <p:spPr>
          <a:xfrm flipH="true" flipV="false" rot="0">
            <a:off x="10886027" y="5870911"/>
            <a:ext cx="9441488" cy="5735704"/>
          </a:xfrm>
          <a:custGeom>
            <a:avLst/>
            <a:gdLst/>
            <a:ahLst/>
            <a:cxnLst/>
            <a:rect r="r" b="b" t="t" l="l"/>
            <a:pathLst>
              <a:path h="5735704" w="9441488">
                <a:moveTo>
                  <a:pt x="9441488" y="0"/>
                </a:moveTo>
                <a:lnTo>
                  <a:pt x="0" y="0"/>
                </a:lnTo>
                <a:lnTo>
                  <a:pt x="0" y="5735705"/>
                </a:lnTo>
                <a:lnTo>
                  <a:pt x="9441488" y="5735705"/>
                </a:lnTo>
                <a:lnTo>
                  <a:pt x="9441488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519768" y="7368540"/>
            <a:ext cx="9366259" cy="1889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53633A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Being able to use our hands also to bond over cultural food so that language would not be a barrier </a:t>
            </a:r>
          </a:p>
        </p:txBody>
      </p:sp>
      <p:sp>
        <p:nvSpPr>
          <p:cNvPr name="AutoShape 6" id="6"/>
          <p:cNvSpPr/>
          <p:nvPr/>
        </p:nvSpPr>
        <p:spPr>
          <a:xfrm flipV="true">
            <a:off x="1028700" y="5143500"/>
            <a:ext cx="11323080" cy="4762"/>
          </a:xfrm>
          <a:prstGeom prst="line">
            <a:avLst/>
          </a:prstGeom>
          <a:ln cap="flat" w="9525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390767" y="-350235"/>
            <a:ext cx="7573963" cy="7686051"/>
          </a:xfrm>
          <a:custGeom>
            <a:avLst/>
            <a:gdLst/>
            <a:ahLst/>
            <a:cxnLst/>
            <a:rect r="r" b="b" t="t" l="l"/>
            <a:pathLst>
              <a:path h="7686051" w="7573963">
                <a:moveTo>
                  <a:pt x="0" y="0"/>
                </a:moveTo>
                <a:lnTo>
                  <a:pt x="7573963" y="0"/>
                </a:lnTo>
                <a:lnTo>
                  <a:pt x="7573963" y="7686051"/>
                </a:lnTo>
                <a:lnTo>
                  <a:pt x="0" y="76860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016487" y="5143500"/>
            <a:ext cx="8084417" cy="3686511"/>
            <a:chOff x="0" y="0"/>
            <a:chExt cx="10779222" cy="4915348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2029196"/>
              <a:ext cx="10779222" cy="288615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5847"/>
                </a:lnSpc>
              </a:pPr>
              <a:r>
                <a:rPr lang="en-US" sz="4237">
                  <a:solidFill>
                    <a:srgbClr val="595959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Within the local parish hall or pa</a:t>
              </a:r>
              <a:r>
                <a:rPr lang="en-US" sz="4237">
                  <a:solidFill>
                    <a:srgbClr val="595959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ishioners house </a:t>
              </a:r>
            </a:p>
            <a:p>
              <a:pPr algn="l" marL="1291548" indent="-645774" lvl="1">
                <a:lnSpc>
                  <a:spcPts val="5847"/>
                </a:lnSpc>
              </a:pP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3266976" y="-228600"/>
              <a:ext cx="7369775" cy="25228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5819"/>
                </a:lnSpc>
              </a:pPr>
              <a:r>
                <a:rPr lang="en-US" sz="11299">
                  <a:solidFill>
                    <a:srgbClr val="53633A"/>
                  </a:solidFill>
                  <a:latin typeface="Daydream"/>
                  <a:ea typeface="Daydream"/>
                  <a:cs typeface="Daydream"/>
                  <a:sym typeface="Daydream"/>
                </a:rPr>
                <a:t>Location</a:t>
              </a: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974279" y="3697316"/>
            <a:ext cx="8084417" cy="14461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47"/>
              </a:lnSpc>
            </a:pPr>
            <a:r>
              <a:rPr lang="en-US" sz="4237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Parishioners of a ROCOR parish, about 10-20 people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974279" y="2043865"/>
            <a:ext cx="5527331" cy="1941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5819"/>
              </a:lnSpc>
            </a:pPr>
            <a:r>
              <a:rPr lang="en-US" sz="11299">
                <a:solidFill>
                  <a:srgbClr val="53633A"/>
                </a:solidFill>
                <a:latin typeface="Daydream"/>
                <a:ea typeface="Daydream"/>
                <a:cs typeface="Daydream"/>
                <a:sym typeface="Daydream"/>
              </a:rPr>
              <a:t>Participants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51135" y="2708093"/>
            <a:ext cx="14183409" cy="5365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67"/>
              </a:lnSpc>
            </a:pPr>
            <a:r>
              <a:rPr lang="en-US" sz="360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The central organizers don’t incur any costs, so no fundraising is necessary (for the central organizers)</a:t>
            </a:r>
          </a:p>
          <a:p>
            <a:pPr algn="l">
              <a:lnSpc>
                <a:spcPts val="2346"/>
              </a:lnSpc>
            </a:pPr>
          </a:p>
          <a:p>
            <a:pPr algn="l" marL="1097280" indent="-548640" lvl="1">
              <a:lnSpc>
                <a:spcPts val="4967"/>
              </a:lnSpc>
              <a:buFont typeface="Arial"/>
              <a:buChar char="•"/>
            </a:pPr>
            <a:r>
              <a:rPr lang="en-US" sz="360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Parishes face a free choice:</a:t>
            </a:r>
          </a:p>
          <a:p>
            <a:pPr algn="l" marL="1869440" indent="-623147" lvl="2">
              <a:lnSpc>
                <a:spcPts val="3863"/>
              </a:lnSpc>
              <a:buFont typeface="Arial"/>
              <a:buChar char="⚬"/>
            </a:pPr>
            <a:r>
              <a:rPr lang="en-US" sz="2799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Charge an admissions fee to cover the materials for the workshops</a:t>
            </a:r>
          </a:p>
          <a:p>
            <a:pPr algn="l" marL="1869440" indent="-623147" lvl="2">
              <a:lnSpc>
                <a:spcPts val="3863"/>
              </a:lnSpc>
              <a:buFont typeface="Arial"/>
              <a:buChar char="⚬"/>
            </a:pPr>
            <a:r>
              <a:rPr lang="en-US" sz="2799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Fund the workshops out of other money</a:t>
            </a:r>
          </a:p>
          <a:p>
            <a:pPr algn="l" marL="1097280" indent="-548640" lvl="1">
              <a:lnSpc>
                <a:spcPts val="4967"/>
              </a:lnSpc>
              <a:buFont typeface="Arial"/>
              <a:buChar char="•"/>
            </a:pPr>
            <a:r>
              <a:rPr lang="en-US" sz="360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Central organizers will include cost estimates for workshop materials</a:t>
            </a:r>
          </a:p>
          <a:p>
            <a:pPr algn="l" marL="1869440" indent="-623147" lvl="2">
              <a:lnSpc>
                <a:spcPts val="3863"/>
              </a:lnSpc>
              <a:buFont typeface="Arial"/>
              <a:buChar char="⚬"/>
            </a:pPr>
            <a:r>
              <a:rPr lang="en-US" sz="2799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This helps parishes with the choice</a:t>
            </a:r>
          </a:p>
          <a:p>
            <a:pPr algn="l" marL="1869440" indent="-623147" lvl="2">
              <a:lnSpc>
                <a:spcPts val="3863"/>
              </a:lnSpc>
              <a:buFont typeface="Arial"/>
              <a:buChar char="⚬"/>
            </a:pPr>
            <a:r>
              <a:rPr lang="en-US" sz="2799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Our target is ≤ 20€ per participant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151135" y="819150"/>
            <a:ext cx="14854612" cy="1793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560"/>
              </a:lnSpc>
            </a:pPr>
            <a:r>
              <a:rPr lang="en-US" sz="10400">
                <a:solidFill>
                  <a:srgbClr val="53633A"/>
                </a:solidFill>
                <a:latin typeface="Daydream"/>
                <a:ea typeface="Daydream"/>
                <a:cs typeface="Daydream"/>
                <a:sym typeface="Daydream"/>
              </a:rPr>
              <a:t>Financing</a:t>
            </a:r>
          </a:p>
        </p:txBody>
      </p:sp>
      <p:sp>
        <p:nvSpPr>
          <p:cNvPr name="Freeform 4" id="4"/>
          <p:cNvSpPr/>
          <p:nvPr/>
        </p:nvSpPr>
        <p:spPr>
          <a:xfrm flipH="true" flipV="false" rot="0">
            <a:off x="10886027" y="5870911"/>
            <a:ext cx="9441488" cy="5735704"/>
          </a:xfrm>
          <a:custGeom>
            <a:avLst/>
            <a:gdLst/>
            <a:ahLst/>
            <a:cxnLst/>
            <a:rect r="r" b="b" t="t" l="l"/>
            <a:pathLst>
              <a:path h="5735704" w="9441488">
                <a:moveTo>
                  <a:pt x="9441488" y="0"/>
                </a:moveTo>
                <a:lnTo>
                  <a:pt x="0" y="0"/>
                </a:lnTo>
                <a:lnTo>
                  <a:pt x="0" y="5735705"/>
                </a:lnTo>
                <a:lnTo>
                  <a:pt x="9441488" y="5735705"/>
                </a:lnTo>
                <a:lnTo>
                  <a:pt x="9441488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87482" y="5304457"/>
            <a:ext cx="13948704" cy="12321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97280" indent="-548640" lvl="1">
              <a:lnSpc>
                <a:spcPts val="4967"/>
              </a:lnSpc>
              <a:buFont typeface="Arial"/>
              <a:buChar char="•"/>
            </a:pPr>
            <a:r>
              <a:rPr lang="en-US" sz="360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At the central level no materials are necessary</a:t>
            </a:r>
          </a:p>
          <a:p>
            <a:pPr algn="l" marL="1097280" indent="-548640" lvl="1">
              <a:lnSpc>
                <a:spcPts val="4967"/>
              </a:lnSpc>
              <a:buFont typeface="Arial"/>
              <a:buChar char="•"/>
            </a:pPr>
            <a:r>
              <a:rPr lang="en-US" sz="3600">
                <a:solidFill>
                  <a:srgbClr val="59595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Central organizers will publish materials lists for each workshop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404688" y="3245140"/>
            <a:ext cx="14854612" cy="2116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219"/>
              </a:lnSpc>
            </a:pPr>
            <a:r>
              <a:rPr lang="en-US" sz="12299">
                <a:solidFill>
                  <a:srgbClr val="53633A"/>
                </a:solidFill>
                <a:latin typeface="Daydream"/>
                <a:ea typeface="Daydream"/>
                <a:cs typeface="Daydream"/>
                <a:sym typeface="Daydream"/>
              </a:rPr>
              <a:t>Materials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1390767" y="-350235"/>
            <a:ext cx="7573963" cy="7686051"/>
          </a:xfrm>
          <a:custGeom>
            <a:avLst/>
            <a:gdLst/>
            <a:ahLst/>
            <a:cxnLst/>
            <a:rect r="r" b="b" t="t" l="l"/>
            <a:pathLst>
              <a:path h="7686051" w="7573963">
                <a:moveTo>
                  <a:pt x="0" y="0"/>
                </a:moveTo>
                <a:lnTo>
                  <a:pt x="7573963" y="0"/>
                </a:lnTo>
                <a:lnTo>
                  <a:pt x="7573963" y="7686051"/>
                </a:lnTo>
                <a:lnTo>
                  <a:pt x="0" y="76860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DAGJbfLJ_wQ</dc:identifier>
  <dcterms:modified xsi:type="dcterms:W3CDTF">2011-08-01T06:04:30Z</dcterms:modified>
  <cp:revision>1</cp:revision>
  <dc:title>Kulich</dc:title>
</cp:coreProperties>
</file>