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Rasputin Bold" charset="1" panose="00000000000000000000"/>
      <p:regular r:id="rId16"/>
    </p:embeddedFont>
    <p:embeddedFont>
      <p:font typeface="TT Commons Pro Italics" charset="1" panose="020B0103030102020204"/>
      <p:regular r:id="rId17"/>
    </p:embeddedFont>
    <p:embeddedFont>
      <p:font typeface="Rasputin Light" charset="1" panose="00000000000000000000"/>
      <p:regular r:id="rId18"/>
    </p:embeddedFont>
    <p:embeddedFont>
      <p:font typeface="Rasputin" charset="1" panose="00000000000000000000"/>
      <p:regular r:id="rId19"/>
    </p:embeddedFont>
    <p:embeddedFont>
      <p:font typeface="TT Commons Pro" charset="1" panose="020B01030301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4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jpeg" Type="http://schemas.openxmlformats.org/officeDocument/2006/relationships/image"/><Relationship Id="rId4" Target="../media/image31.jpe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32.png" Type="http://schemas.openxmlformats.org/officeDocument/2006/relationships/image"/><Relationship Id="rId8" Target="../media/image3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7D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429"/>
            <a:ext cx="18288000" cy="10270571"/>
          </a:xfrm>
          <a:custGeom>
            <a:avLst/>
            <a:gdLst/>
            <a:ahLst/>
            <a:cxnLst/>
            <a:rect r="r" b="b" t="t" l="l"/>
            <a:pathLst>
              <a:path h="10270571" w="18288000">
                <a:moveTo>
                  <a:pt x="0" y="0"/>
                </a:moveTo>
                <a:lnTo>
                  <a:pt x="18288000" y="0"/>
                </a:lnTo>
                <a:lnTo>
                  <a:pt x="18288000" y="10270571"/>
                </a:lnTo>
                <a:lnTo>
                  <a:pt x="0" y="10270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73588" y="4056636"/>
            <a:ext cx="12002662" cy="3660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99"/>
              </a:lnSpc>
            </a:pPr>
            <a:r>
              <a:rPr lang="en-US" sz="12999">
                <a:solidFill>
                  <a:srgbClr val="FFFFFF"/>
                </a:solidFill>
                <a:latin typeface="Rasputin Bold"/>
                <a:ea typeface="Rasputin Bold"/>
                <a:cs typeface="Rasputin Bold"/>
                <a:sym typeface="Rasputin Bold"/>
              </a:rPr>
              <a:t>OrthoFest</a:t>
            </a:r>
          </a:p>
          <a:p>
            <a:pPr algn="ctr">
              <a:lnSpc>
                <a:spcPts val="142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773588" y="5748911"/>
            <a:ext cx="1200266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TT Commons Pro Italics"/>
                <a:ea typeface="TT Commons Pro Italics"/>
                <a:cs typeface="TT Commons Pro Italics"/>
                <a:sym typeface="TT Commons Pro Italics"/>
              </a:rPr>
              <a:t>Preserving ROCOR Identity In Your Parish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2284790" y="-3746425"/>
            <a:ext cx="8857785" cy="8525618"/>
          </a:xfrm>
          <a:custGeom>
            <a:avLst/>
            <a:gdLst/>
            <a:ahLst/>
            <a:cxnLst/>
            <a:rect r="r" b="b" t="t" l="l"/>
            <a:pathLst>
              <a:path h="8525618" w="8857785">
                <a:moveTo>
                  <a:pt x="0" y="0"/>
                </a:moveTo>
                <a:lnTo>
                  <a:pt x="8857785" y="0"/>
                </a:lnTo>
                <a:lnTo>
                  <a:pt x="8857785" y="8525618"/>
                </a:lnTo>
                <a:lnTo>
                  <a:pt x="0" y="8525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653687">
            <a:off x="10166505" y="4129872"/>
            <a:ext cx="9957653" cy="8663158"/>
          </a:xfrm>
          <a:custGeom>
            <a:avLst/>
            <a:gdLst/>
            <a:ahLst/>
            <a:cxnLst/>
            <a:rect r="r" b="b" t="t" l="l"/>
            <a:pathLst>
              <a:path h="8663158" w="9957653">
                <a:moveTo>
                  <a:pt x="0" y="0"/>
                </a:moveTo>
                <a:lnTo>
                  <a:pt x="9957652" y="0"/>
                </a:lnTo>
                <a:lnTo>
                  <a:pt x="9957652" y="8663157"/>
                </a:lnTo>
                <a:lnTo>
                  <a:pt x="0" y="86631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B72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006948" y="7952176"/>
            <a:ext cx="5440240" cy="4114800"/>
          </a:xfrm>
          <a:custGeom>
            <a:avLst/>
            <a:gdLst/>
            <a:ahLst/>
            <a:cxnLst/>
            <a:rect r="r" b="b" t="t" l="l"/>
            <a:pathLst>
              <a:path h="4114800" w="5440240">
                <a:moveTo>
                  <a:pt x="0" y="0"/>
                </a:moveTo>
                <a:lnTo>
                  <a:pt x="5440240" y="0"/>
                </a:lnTo>
                <a:lnTo>
                  <a:pt x="54402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65330" y="2082486"/>
            <a:ext cx="8858966" cy="5802623"/>
          </a:xfrm>
          <a:custGeom>
            <a:avLst/>
            <a:gdLst/>
            <a:ahLst/>
            <a:cxnLst/>
            <a:rect r="r" b="b" t="t" l="l"/>
            <a:pathLst>
              <a:path h="5802623" w="8858966">
                <a:moveTo>
                  <a:pt x="0" y="0"/>
                </a:moveTo>
                <a:lnTo>
                  <a:pt x="8858966" y="0"/>
                </a:lnTo>
                <a:lnTo>
                  <a:pt x="8858966" y="5802623"/>
                </a:lnTo>
                <a:lnTo>
                  <a:pt x="0" y="58026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307913" y="-3782683"/>
            <a:ext cx="6615827" cy="7200900"/>
          </a:xfrm>
          <a:custGeom>
            <a:avLst/>
            <a:gdLst/>
            <a:ahLst/>
            <a:cxnLst/>
            <a:rect r="r" b="b" t="t" l="l"/>
            <a:pathLst>
              <a:path h="7200900" w="6615827">
                <a:moveTo>
                  <a:pt x="0" y="0"/>
                </a:moveTo>
                <a:lnTo>
                  <a:pt x="6615826" y="0"/>
                </a:lnTo>
                <a:lnTo>
                  <a:pt x="6615826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55894" y="4983797"/>
            <a:ext cx="4776211" cy="5025779"/>
          </a:xfrm>
          <a:custGeom>
            <a:avLst/>
            <a:gdLst/>
            <a:ahLst/>
            <a:cxnLst/>
            <a:rect r="r" b="b" t="t" l="l"/>
            <a:pathLst>
              <a:path h="5025779" w="4776211">
                <a:moveTo>
                  <a:pt x="0" y="0"/>
                </a:moveTo>
                <a:lnTo>
                  <a:pt x="4776212" y="0"/>
                </a:lnTo>
                <a:lnTo>
                  <a:pt x="4776212" y="5025779"/>
                </a:lnTo>
                <a:lnTo>
                  <a:pt x="0" y="50257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502622" y="150178"/>
            <a:ext cx="7282755" cy="4833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1D120C"/>
                </a:solidFill>
                <a:latin typeface="Rasputin Bold"/>
                <a:ea typeface="Rasputin Bold"/>
                <a:cs typeface="Rasputin Bold"/>
                <a:sym typeface="Rasputin Bold"/>
              </a:rPr>
              <a:t>Thank you!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1D120C"/>
                </a:solidFill>
                <a:latin typeface="Rasputin Bold"/>
                <a:ea typeface="Rasputin Bold"/>
                <a:cs typeface="Rasputin Bold"/>
                <a:sym typeface="Rasputin Bold"/>
              </a:rPr>
              <a:t>Спасибо!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1D120C"/>
                </a:solidFill>
                <a:latin typeface="Rasputin Bold"/>
                <a:ea typeface="Rasputin Bold"/>
                <a:cs typeface="Rasputin Bold"/>
                <a:sym typeface="Rasputin Bold"/>
              </a:rPr>
              <a:t>Danke!</a:t>
            </a:r>
          </a:p>
        </p:txBody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B72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91298" y="-1838102"/>
            <a:ext cx="13958156" cy="13434725"/>
          </a:xfrm>
          <a:custGeom>
            <a:avLst/>
            <a:gdLst/>
            <a:ahLst/>
            <a:cxnLst/>
            <a:rect r="r" b="b" t="t" l="l"/>
            <a:pathLst>
              <a:path h="13434725" w="13958156">
                <a:moveTo>
                  <a:pt x="0" y="0"/>
                </a:moveTo>
                <a:lnTo>
                  <a:pt x="13958156" y="0"/>
                </a:lnTo>
                <a:lnTo>
                  <a:pt x="13958156" y="13434725"/>
                </a:lnTo>
                <a:lnTo>
                  <a:pt x="0" y="1343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7005215">
            <a:off x="7503112" y="3955814"/>
            <a:ext cx="8946815" cy="14180830"/>
          </a:xfrm>
          <a:custGeom>
            <a:avLst/>
            <a:gdLst/>
            <a:ahLst/>
            <a:cxnLst/>
            <a:rect r="r" b="b" t="t" l="l"/>
            <a:pathLst>
              <a:path h="14180830" w="8946815">
                <a:moveTo>
                  <a:pt x="0" y="0"/>
                </a:moveTo>
                <a:lnTo>
                  <a:pt x="8946814" y="0"/>
                </a:lnTo>
                <a:lnTo>
                  <a:pt x="8946814" y="14180830"/>
                </a:lnTo>
                <a:lnTo>
                  <a:pt x="0" y="1418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5159" y="3402885"/>
            <a:ext cx="6910589" cy="293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sz="9600">
                <a:solidFill>
                  <a:srgbClr val="BC8151"/>
                </a:solidFill>
                <a:latin typeface="Rasputin Light"/>
                <a:ea typeface="Rasputin Light"/>
                <a:cs typeface="Rasputin Light"/>
                <a:sym typeface="Rasputin Light"/>
              </a:rPr>
              <a:t>Mission Statement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107568" y="2002075"/>
            <a:ext cx="7151732" cy="4334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1D120C"/>
                </a:solidFill>
                <a:latin typeface="Rasputin"/>
                <a:ea typeface="Rasputin"/>
                <a:cs typeface="Rasputin"/>
                <a:sym typeface="Rasputin"/>
              </a:rPr>
              <a:t>Preserving ROCOR identity by uniting our global ROCOR community around community heritage and tradition</a:t>
            </a:r>
          </a:p>
          <a:p>
            <a:pPr algn="ctr">
              <a:lnSpc>
                <a:spcPts val="5740"/>
              </a:lnSpc>
              <a:spcBef>
                <a:spcPct val="0"/>
              </a:spcBef>
            </a:pPr>
            <a:r>
              <a:rPr lang="en-US" sz="4100">
                <a:solidFill>
                  <a:srgbClr val="1D120C"/>
                </a:solidFill>
                <a:latin typeface="Rasputin"/>
                <a:ea typeface="Rasputin"/>
                <a:cs typeface="Rasputin"/>
                <a:sym typeface="Rasputin"/>
              </a:rPr>
              <a:t> parish history 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7D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13062" y="7164991"/>
            <a:ext cx="6565684" cy="1392841"/>
            <a:chOff x="0" y="0"/>
            <a:chExt cx="8754245" cy="185712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738887"/>
              <a:ext cx="8754245" cy="1118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50"/>
                </a:lnSpc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Organization: Synod-level                                   Execution: Diocese-level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8754245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1D120C"/>
                  </a:solidFill>
                  <a:latin typeface="Rasputin Bold"/>
                  <a:ea typeface="Rasputin Bold"/>
                  <a:cs typeface="Rasputin Bold"/>
                  <a:sym typeface="Rasputin Bold"/>
                </a:rPr>
                <a:t>Planning: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1060613"/>
            <a:ext cx="6670238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sz="9600">
                <a:solidFill>
                  <a:srgbClr val="1D120C"/>
                </a:solidFill>
                <a:latin typeface="Rasputin Light"/>
                <a:ea typeface="Rasputin Light"/>
                <a:cs typeface="Rasputin Light"/>
                <a:sym typeface="Rasputin Light"/>
              </a:rPr>
              <a:t>Bringing together our global ROCOR…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6159217">
            <a:off x="630772" y="5058223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4"/>
                </a:lnTo>
                <a:lnTo>
                  <a:pt x="0" y="104575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6762324">
            <a:off x="4626521" y="5834276"/>
            <a:ext cx="6144834" cy="9739650"/>
          </a:xfrm>
          <a:custGeom>
            <a:avLst/>
            <a:gdLst/>
            <a:ahLst/>
            <a:cxnLst/>
            <a:rect r="r" b="b" t="t" l="l"/>
            <a:pathLst>
              <a:path h="9739650" w="6144834">
                <a:moveTo>
                  <a:pt x="0" y="0"/>
                </a:moveTo>
                <a:lnTo>
                  <a:pt x="6144834" y="0"/>
                </a:lnTo>
                <a:lnTo>
                  <a:pt x="6144834" y="9739650"/>
                </a:lnTo>
                <a:lnTo>
                  <a:pt x="0" y="9739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231455" y="1018551"/>
            <a:ext cx="634573" cy="617423"/>
          </a:xfrm>
          <a:custGeom>
            <a:avLst/>
            <a:gdLst/>
            <a:ahLst/>
            <a:cxnLst/>
            <a:rect r="r" b="b" t="t" l="l"/>
            <a:pathLst>
              <a:path h="617423" w="634573">
                <a:moveTo>
                  <a:pt x="0" y="0"/>
                </a:moveTo>
                <a:lnTo>
                  <a:pt x="634573" y="0"/>
                </a:lnTo>
                <a:lnTo>
                  <a:pt x="634573" y="617423"/>
                </a:lnTo>
                <a:lnTo>
                  <a:pt x="0" y="617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77528" y="2874224"/>
            <a:ext cx="742426" cy="728988"/>
          </a:xfrm>
          <a:custGeom>
            <a:avLst/>
            <a:gdLst/>
            <a:ahLst/>
            <a:cxnLst/>
            <a:rect r="r" b="b" t="t" l="l"/>
            <a:pathLst>
              <a:path h="728988" w="742426">
                <a:moveTo>
                  <a:pt x="0" y="0"/>
                </a:moveTo>
                <a:lnTo>
                  <a:pt x="742427" y="0"/>
                </a:lnTo>
                <a:lnTo>
                  <a:pt x="742427" y="728988"/>
                </a:lnTo>
                <a:lnTo>
                  <a:pt x="0" y="728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917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211057" y="5225110"/>
            <a:ext cx="675370" cy="655806"/>
          </a:xfrm>
          <a:custGeom>
            <a:avLst/>
            <a:gdLst/>
            <a:ahLst/>
            <a:cxnLst/>
            <a:rect r="r" b="b" t="t" l="l"/>
            <a:pathLst>
              <a:path h="655806" w="675370">
                <a:moveTo>
                  <a:pt x="0" y="0"/>
                </a:moveTo>
                <a:lnTo>
                  <a:pt x="675369" y="0"/>
                </a:lnTo>
                <a:lnTo>
                  <a:pt x="675369" y="655806"/>
                </a:lnTo>
                <a:lnTo>
                  <a:pt x="0" y="6558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65" t="-3977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77528" y="7118986"/>
            <a:ext cx="742426" cy="742426"/>
          </a:xfrm>
          <a:custGeom>
            <a:avLst/>
            <a:gdLst/>
            <a:ahLst/>
            <a:cxnLst/>
            <a:rect r="r" b="b" t="t" l="l"/>
            <a:pathLst>
              <a:path h="742426" w="742426">
                <a:moveTo>
                  <a:pt x="0" y="0"/>
                </a:moveTo>
                <a:lnTo>
                  <a:pt x="742427" y="0"/>
                </a:lnTo>
                <a:lnTo>
                  <a:pt x="742427" y="742426"/>
                </a:lnTo>
                <a:lnTo>
                  <a:pt x="0" y="7424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413062" y="1070138"/>
            <a:ext cx="6565684" cy="1392841"/>
            <a:chOff x="0" y="0"/>
            <a:chExt cx="8754245" cy="1857122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738887"/>
              <a:ext cx="8754245" cy="1118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50"/>
                </a:lnSpc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Majority of our ROCOR parishioners lack knowledge of our Church’s History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47625"/>
              <a:ext cx="8754245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1D120C"/>
                  </a:solidFill>
                  <a:latin typeface="Rasputin Bold"/>
                  <a:ea typeface="Rasputin Bold"/>
                  <a:cs typeface="Rasputin Bold"/>
                  <a:sym typeface="Rasputin Bold"/>
                </a:rPr>
                <a:t>Problem: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403537" y="2874224"/>
            <a:ext cx="6575209" cy="1830991"/>
            <a:chOff x="0" y="0"/>
            <a:chExt cx="8766945" cy="244132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738887"/>
              <a:ext cx="8766945" cy="17024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50"/>
                </a:lnSpc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Uniting our ROCOR community through a major fundraising event for restoration &amp; preservation of our historic buildings and holy sites 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47625"/>
              <a:ext cx="8766945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1D120C"/>
                  </a:solidFill>
                  <a:latin typeface="Rasputin Bold"/>
                  <a:ea typeface="Rasputin Bold"/>
                  <a:cs typeface="Rasputin Bold"/>
                  <a:sym typeface="Rasputin Bold"/>
                </a:rPr>
                <a:t>A common cause: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0403537" y="5238750"/>
            <a:ext cx="6660934" cy="1392841"/>
            <a:chOff x="0" y="0"/>
            <a:chExt cx="8881245" cy="1857122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738887"/>
              <a:ext cx="8881245" cy="1118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50"/>
                </a:lnSpc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Local OrthoFests in parishes combining cultural and  educational elements   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47625"/>
              <a:ext cx="8881245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1D120C"/>
                  </a:solidFill>
                  <a:latin typeface="Rasputin Bold"/>
                  <a:ea typeface="Rasputin Bold"/>
                  <a:cs typeface="Rasputin Bold"/>
                  <a:sym typeface="Rasputin Bold"/>
                </a:rPr>
                <a:t>Implementation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B727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75407" y="-3636889"/>
            <a:ext cx="8857785" cy="8525618"/>
          </a:xfrm>
          <a:custGeom>
            <a:avLst/>
            <a:gdLst/>
            <a:ahLst/>
            <a:cxnLst/>
            <a:rect r="r" b="b" t="t" l="l"/>
            <a:pathLst>
              <a:path h="8525618" w="8857785">
                <a:moveTo>
                  <a:pt x="0" y="0"/>
                </a:moveTo>
                <a:lnTo>
                  <a:pt x="8857785" y="0"/>
                </a:lnTo>
                <a:lnTo>
                  <a:pt x="8857785" y="8525619"/>
                </a:lnTo>
                <a:lnTo>
                  <a:pt x="0" y="8525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571274" y="2734348"/>
            <a:ext cx="9336308" cy="5249626"/>
          </a:xfrm>
          <a:custGeom>
            <a:avLst/>
            <a:gdLst/>
            <a:ahLst/>
            <a:cxnLst/>
            <a:rect r="r" b="b" t="t" l="l"/>
            <a:pathLst>
              <a:path h="5249626" w="9336308">
                <a:moveTo>
                  <a:pt x="0" y="0"/>
                </a:moveTo>
                <a:lnTo>
                  <a:pt x="9336307" y="0"/>
                </a:lnTo>
                <a:lnTo>
                  <a:pt x="9336307" y="5249625"/>
                </a:lnTo>
                <a:lnTo>
                  <a:pt x="0" y="5249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27202" y="3060608"/>
            <a:ext cx="8239226" cy="4994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Join us for a one-day celebration of Orthodox Christian faith, culture, and cuisine!</a:t>
            </a:r>
          </a:p>
          <a:p>
            <a:pPr algn="l" marL="647697" indent="-323848" lvl="1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delectable dishes </a:t>
            </a:r>
          </a:p>
          <a:p>
            <a:pPr algn="l" marL="647697" indent="-323848" lvl="1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festive music</a:t>
            </a:r>
          </a:p>
          <a:p>
            <a:pPr algn="l" marL="647697" indent="-323848" lvl="1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engaging conversations</a:t>
            </a:r>
          </a:p>
          <a:p>
            <a:pPr algn="l" marL="647697" indent="-323848" lvl="1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unique shopping </a:t>
            </a:r>
          </a:p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B</a:t>
            </a:r>
            <a:r>
              <a:rPr lang="en-US" sz="2999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ooths featuring Orthodox-owned crafts and religious items.</a:t>
            </a:r>
          </a:p>
          <a:p>
            <a:pPr algn="l">
              <a:lnSpc>
                <a:spcPts val="41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627202" y="1019175"/>
            <a:ext cx="8239226" cy="107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>
                <a:solidFill>
                  <a:srgbClr val="1D120C"/>
                </a:solidFill>
                <a:latin typeface="Rasputin Light"/>
                <a:ea typeface="Rasputin Light"/>
                <a:cs typeface="Rasputin Light"/>
                <a:sym typeface="Rasputin Light"/>
              </a:rPr>
              <a:t>Event Description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4221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85395" y="3156530"/>
            <a:ext cx="11765691" cy="293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sz="9600">
                <a:solidFill>
                  <a:srgbClr val="B5BFCA"/>
                </a:solidFill>
                <a:latin typeface="Rasputin Light"/>
                <a:ea typeface="Rasputin Light"/>
                <a:cs typeface="Rasputin Light"/>
                <a:sym typeface="Rasputin Light"/>
              </a:rPr>
              <a:t>First OrthoFest will be held at…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4421762">
            <a:off x="10097818" y="3686697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704631">
            <a:off x="14297058" y="2361332"/>
            <a:ext cx="6144834" cy="9739650"/>
          </a:xfrm>
          <a:custGeom>
            <a:avLst/>
            <a:gdLst/>
            <a:ahLst/>
            <a:cxnLst/>
            <a:rect r="r" b="b" t="t" l="l"/>
            <a:pathLst>
              <a:path h="9739650" w="6144834">
                <a:moveTo>
                  <a:pt x="0" y="0"/>
                </a:moveTo>
                <a:lnTo>
                  <a:pt x="6144833" y="0"/>
                </a:lnTo>
                <a:lnTo>
                  <a:pt x="6144833" y="9739650"/>
                </a:lnTo>
                <a:lnTo>
                  <a:pt x="0" y="9739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822765">
            <a:off x="-1597075" y="7402747"/>
            <a:ext cx="4764940" cy="4699422"/>
          </a:xfrm>
          <a:custGeom>
            <a:avLst/>
            <a:gdLst/>
            <a:ahLst/>
            <a:cxnLst/>
            <a:rect r="r" b="b" t="t" l="l"/>
            <a:pathLst>
              <a:path h="4699422" w="4764940">
                <a:moveTo>
                  <a:pt x="0" y="0"/>
                </a:moveTo>
                <a:lnTo>
                  <a:pt x="4764940" y="0"/>
                </a:lnTo>
                <a:lnTo>
                  <a:pt x="4764940" y="4699422"/>
                </a:lnTo>
                <a:lnTo>
                  <a:pt x="0" y="46994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circl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4A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93070"/>
            <a:ext cx="7471274" cy="5355462"/>
            <a:chOff x="0" y="0"/>
            <a:chExt cx="9961699" cy="7140616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497" t="0" r="3497" b="0"/>
            <a:stretch>
              <a:fillRect/>
            </a:stretch>
          </p:blipFill>
          <p:spPr>
            <a:xfrm flipH="false" flipV="false">
              <a:off x="0" y="0"/>
              <a:ext cx="9961699" cy="7140616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9785511" y="3158072"/>
            <a:ext cx="7473789" cy="4980919"/>
          </a:xfrm>
          <a:custGeom>
            <a:avLst/>
            <a:gdLst/>
            <a:ahLst/>
            <a:cxnLst/>
            <a:rect r="r" b="b" t="t" l="l"/>
            <a:pathLst>
              <a:path h="4980919" w="7473789">
                <a:moveTo>
                  <a:pt x="0" y="0"/>
                </a:moveTo>
                <a:lnTo>
                  <a:pt x="7473789" y="0"/>
                </a:lnTo>
                <a:lnTo>
                  <a:pt x="7473789" y="4980919"/>
                </a:lnTo>
                <a:lnTo>
                  <a:pt x="0" y="49809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6324600"/>
            <a:ext cx="8609074" cy="293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519"/>
              </a:lnSpc>
            </a:pPr>
            <a:r>
              <a:rPr lang="en-US" sz="9600">
                <a:solidFill>
                  <a:srgbClr val="BC8151"/>
                </a:solidFill>
                <a:latin typeface="Rasputin"/>
                <a:ea typeface="Rasputin"/>
                <a:cs typeface="Rasputin"/>
                <a:sym typeface="Rasputin"/>
              </a:rPr>
              <a:t>Synod of Bishops, NYC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7D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368710" y="268671"/>
            <a:ext cx="4076538" cy="5478246"/>
            <a:chOff x="0" y="0"/>
            <a:chExt cx="3663950" cy="49237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2"/>
              <a:stretch>
                <a:fillRect l="-34113" t="-26378" r="-13941" b="-19896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967D6E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6476544" y="268671"/>
            <a:ext cx="4076538" cy="5478246"/>
            <a:chOff x="0" y="0"/>
            <a:chExt cx="3663950" cy="49237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31762" t="-57883" r="-197579" b="-143301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967D6E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096132" y="268671"/>
            <a:ext cx="4076538" cy="5478246"/>
            <a:chOff x="0" y="0"/>
            <a:chExt cx="3663950" cy="49237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3600450" cy="4859020"/>
            </a:xfrm>
            <a:custGeom>
              <a:avLst/>
              <a:gdLst/>
              <a:ahLst/>
              <a:cxnLst/>
              <a:rect r="r" b="b" t="t" l="l"/>
              <a:pathLst>
                <a:path h="4859020" w="360045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608" t="0" r="-608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663950" cy="4923790"/>
            </a:xfrm>
            <a:custGeom>
              <a:avLst/>
              <a:gdLst/>
              <a:ahLst/>
              <a:cxnLst/>
              <a:rect r="r" b="b" t="t" l="l"/>
              <a:pathLst>
                <a:path h="4923790" w="366395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967D6E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-3849591" y="5642381"/>
            <a:ext cx="8857785" cy="8525618"/>
          </a:xfrm>
          <a:custGeom>
            <a:avLst/>
            <a:gdLst/>
            <a:ahLst/>
            <a:cxnLst/>
            <a:rect r="r" b="b" t="t" l="l"/>
            <a:pathLst>
              <a:path h="8525618" w="8857785">
                <a:moveTo>
                  <a:pt x="0" y="0"/>
                </a:moveTo>
                <a:lnTo>
                  <a:pt x="8857785" y="0"/>
                </a:lnTo>
                <a:lnTo>
                  <a:pt x="8857785" y="8525618"/>
                </a:lnTo>
                <a:lnTo>
                  <a:pt x="0" y="85256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8743839">
            <a:off x="-2596254" y="4920069"/>
            <a:ext cx="5915271" cy="9375789"/>
          </a:xfrm>
          <a:custGeom>
            <a:avLst/>
            <a:gdLst/>
            <a:ahLst/>
            <a:cxnLst/>
            <a:rect r="r" b="b" t="t" l="l"/>
            <a:pathLst>
              <a:path h="9375789" w="5915271">
                <a:moveTo>
                  <a:pt x="0" y="0"/>
                </a:moveTo>
                <a:lnTo>
                  <a:pt x="5915271" y="0"/>
                </a:lnTo>
                <a:lnTo>
                  <a:pt x="5915271" y="9375789"/>
                </a:lnTo>
                <a:lnTo>
                  <a:pt x="0" y="93757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423395" y="6300997"/>
            <a:ext cx="3924081" cy="3828334"/>
            <a:chOff x="0" y="0"/>
            <a:chExt cx="5232109" cy="5104445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1843639"/>
              <a:ext cx="5232109" cy="3260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Samovar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Избушка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Vanka Stanka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Taste of Europe</a:t>
              </a:r>
            </a:p>
            <a:p>
              <a:pPr algn="ctr">
                <a:lnSpc>
                  <a:spcPts val="3918"/>
                </a:lnSpc>
              </a:pP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5232109" cy="14899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9"/>
                </a:lnSpc>
              </a:pPr>
              <a:r>
                <a:rPr lang="en-US" sz="3407">
                  <a:solidFill>
                    <a:srgbClr val="1D120C"/>
                  </a:solidFill>
                  <a:latin typeface="Rasputin Light"/>
                  <a:ea typeface="Rasputin Light"/>
                  <a:cs typeface="Rasputin Light"/>
                  <a:sym typeface="Rasputin Light"/>
                </a:rPr>
                <a:t>Cultural Food Vendors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6552772" y="6300997"/>
            <a:ext cx="3924081" cy="3763430"/>
            <a:chOff x="0" y="0"/>
            <a:chExt cx="5232109" cy="5017907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1093641"/>
              <a:ext cx="5232109" cy="39242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8"/>
                </a:lnSpc>
              </a:pP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Maxim Demitry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Hand-painted Icons and Lessons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Minsk Nuns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Live Music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47625"/>
              <a:ext cx="5232109" cy="739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9"/>
                </a:lnSpc>
              </a:pPr>
              <a:r>
                <a:rPr lang="en-US" sz="3407">
                  <a:solidFill>
                    <a:srgbClr val="1D120C"/>
                  </a:solidFill>
                  <a:latin typeface="Rasputin Light"/>
                  <a:ea typeface="Rasputin Light"/>
                  <a:cs typeface="Rasputin Light"/>
                  <a:sym typeface="Rasputin Light"/>
                </a:rPr>
                <a:t>Arts Displays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096132" y="6300997"/>
            <a:ext cx="3924081" cy="3265835"/>
            <a:chOff x="0" y="0"/>
            <a:chExt cx="5232109" cy="4354447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1093641"/>
              <a:ext cx="5232109" cy="32608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8"/>
                </a:lnSpc>
              </a:pP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HTM Bookstore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Nyack Bookstore 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Clothing</a:t>
              </a:r>
            </a:p>
            <a:p>
              <a:pPr algn="ctr" marL="563941" indent="-281971" lvl="1">
                <a:lnSpc>
                  <a:spcPts val="3918"/>
                </a:lnSpc>
                <a:buFont typeface="Arial"/>
                <a:buChar char="•"/>
              </a:pPr>
              <a:r>
                <a:rPr lang="en-US" sz="2612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Orthodox Depot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-47625"/>
              <a:ext cx="5232109" cy="739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9"/>
                </a:lnSpc>
              </a:pPr>
              <a:r>
                <a:rPr lang="en-US" sz="3407">
                  <a:solidFill>
                    <a:srgbClr val="1D120C"/>
                  </a:solidFill>
                  <a:latin typeface="Rasputin Light"/>
                  <a:ea typeface="Rasputin Light"/>
                  <a:cs typeface="Rasputin Light"/>
                  <a:sym typeface="Rasputin Light"/>
                </a:rPr>
                <a:t>Merchandise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67D6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72955">
            <a:off x="10751530" y="-4919548"/>
            <a:ext cx="8901994" cy="10457555"/>
          </a:xfrm>
          <a:custGeom>
            <a:avLst/>
            <a:gdLst/>
            <a:ahLst/>
            <a:cxnLst/>
            <a:rect r="r" b="b" t="t" l="l"/>
            <a:pathLst>
              <a:path h="10457555" w="8901994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901520">
            <a:off x="11841060" y="-3813956"/>
            <a:ext cx="10836480" cy="7395897"/>
          </a:xfrm>
          <a:custGeom>
            <a:avLst/>
            <a:gdLst/>
            <a:ahLst/>
            <a:cxnLst/>
            <a:rect r="r" b="b" t="t" l="l"/>
            <a:pathLst>
              <a:path h="7395897" w="10836480">
                <a:moveTo>
                  <a:pt x="0" y="0"/>
                </a:moveTo>
                <a:lnTo>
                  <a:pt x="10836480" y="0"/>
                </a:lnTo>
                <a:lnTo>
                  <a:pt x="10836480" y="7395898"/>
                </a:lnTo>
                <a:lnTo>
                  <a:pt x="0" y="73958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772413">
            <a:off x="-3694394" y="6621391"/>
            <a:ext cx="6800267" cy="4641183"/>
          </a:xfrm>
          <a:custGeom>
            <a:avLst/>
            <a:gdLst/>
            <a:ahLst/>
            <a:cxnLst/>
            <a:rect r="r" b="b" t="t" l="l"/>
            <a:pathLst>
              <a:path h="4641183" w="6800267">
                <a:moveTo>
                  <a:pt x="0" y="0"/>
                </a:moveTo>
                <a:lnTo>
                  <a:pt x="6800268" y="0"/>
                </a:lnTo>
                <a:lnTo>
                  <a:pt x="6800268" y="4641183"/>
                </a:lnTo>
                <a:lnTo>
                  <a:pt x="0" y="4641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 rot="0">
            <a:off x="1028700" y="5138738"/>
            <a:ext cx="17259300" cy="0"/>
          </a:xfrm>
          <a:prstGeom prst="line">
            <a:avLst/>
          </a:prstGeom>
          <a:ln cap="rnd" w="9525">
            <a:solidFill>
              <a:srgbClr val="685633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028700" y="4981575"/>
            <a:ext cx="323850" cy="323850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85633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5317258" y="4972050"/>
            <a:ext cx="323850" cy="32385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85633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605817" y="4972050"/>
            <a:ext cx="323850" cy="323850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85633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3894375" y="4972050"/>
            <a:ext cx="323850" cy="323850"/>
            <a:chOff x="0" y="0"/>
            <a:chExt cx="6350000" cy="6350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85633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028700" y="6121325"/>
            <a:ext cx="3917865" cy="3751985"/>
            <a:chOff x="0" y="0"/>
            <a:chExt cx="5223820" cy="500264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963412"/>
              <a:ext cx="5223820" cy="40392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96571" indent="-248285" lvl="1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Global coordination through Synod of Bishops</a:t>
              </a:r>
            </a:p>
            <a:p>
              <a:pPr algn="l" marL="496571" indent="-248285" lvl="1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Metropolitans in charge     of execution in individual countries</a:t>
              </a:r>
            </a:p>
            <a:p>
              <a:pPr algn="l" marL="496571" indent="-248285" lvl="1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6 months in advance</a:t>
              </a:r>
            </a:p>
            <a:p>
              <a:pPr algn="l">
                <a:lnSpc>
                  <a:spcPts val="3450"/>
                </a:lnSpc>
              </a:pP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47625"/>
              <a:ext cx="5223820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1D120C"/>
                  </a:solidFill>
                  <a:latin typeface="Rasputin Light"/>
                  <a:ea typeface="Rasputin Light"/>
                  <a:cs typeface="Rasputin Light"/>
                  <a:sym typeface="Rasputin Light"/>
                </a:rPr>
                <a:t>Planning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9605817" y="6978612"/>
            <a:ext cx="3455295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</a:p>
        </p:txBody>
      </p:sp>
      <p:grpSp>
        <p:nvGrpSpPr>
          <p:cNvPr name="Group 18" id="18"/>
          <p:cNvGrpSpPr/>
          <p:nvPr/>
        </p:nvGrpSpPr>
        <p:grpSpPr>
          <a:xfrm rot="0">
            <a:off x="5432340" y="6121325"/>
            <a:ext cx="3455295" cy="3370985"/>
            <a:chOff x="0" y="0"/>
            <a:chExt cx="4607060" cy="4494647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1623812"/>
              <a:ext cx="4607060" cy="2870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96571" indent="-248285" lvl="1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Digital and physical advertisement to increase attendance</a:t>
              </a:r>
            </a:p>
            <a:p>
              <a:pPr algn="l" marL="496571" indent="-248285" lvl="1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1D120C"/>
                  </a:solidFill>
                  <a:latin typeface="TT Commons Pro"/>
                  <a:ea typeface="TT Commons Pro"/>
                  <a:cs typeface="TT Commons Pro"/>
                  <a:sym typeface="TT Commons Pro"/>
                </a:rPr>
                <a:t>Reach out to businesses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47625"/>
              <a:ext cx="4607060" cy="1317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>
                  <a:solidFill>
                    <a:srgbClr val="1D120C"/>
                  </a:solidFill>
                  <a:latin typeface="Rasputin Light"/>
                  <a:ea typeface="Rasputin Light"/>
                  <a:cs typeface="Rasputin Light"/>
                  <a:sym typeface="Rasputin Light"/>
                </a:rPr>
                <a:t>Advertise the event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9371222" y="7188162"/>
            <a:ext cx="3455295" cy="1293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450"/>
              </a:lnSpc>
              <a:buFont typeface="Arial"/>
              <a:buChar char="•"/>
            </a:pPr>
            <a:r>
              <a:rPr lang="en-US" sz="2300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Open an LLC that will open a line of credit for our company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605817" y="5940819"/>
            <a:ext cx="3455295" cy="1495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D120C"/>
                </a:solidFill>
                <a:latin typeface="Rasputin Light"/>
                <a:ea typeface="Rasputin Light"/>
                <a:cs typeface="Rasputin Light"/>
                <a:sym typeface="Rasputin Light"/>
              </a:rPr>
              <a:t>Attaining our Budget</a:t>
            </a:r>
          </a:p>
          <a:p>
            <a:pPr algn="l">
              <a:lnSpc>
                <a:spcPts val="3900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1009871" y="1419761"/>
            <a:ext cx="15755527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7600">
                <a:solidFill>
                  <a:srgbClr val="1D120C"/>
                </a:solidFill>
                <a:latin typeface="Rasputin Light"/>
                <a:ea typeface="Rasputin Light"/>
                <a:cs typeface="Rasputin Light"/>
                <a:sym typeface="Rasputin Light"/>
              </a:rPr>
              <a:t>How Will We Organize Events?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310103" y="5940819"/>
            <a:ext cx="3455295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>
                <a:solidFill>
                  <a:srgbClr val="1D120C"/>
                </a:solidFill>
                <a:latin typeface="Rasputin"/>
                <a:ea typeface="Rasputin"/>
                <a:cs typeface="Rasputin"/>
                <a:sym typeface="Rasputin"/>
              </a:rPr>
              <a:t>Setting up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310103" y="7126732"/>
            <a:ext cx="3455295" cy="2169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71" indent="-248285" lvl="1">
              <a:lnSpc>
                <a:spcPts val="3450"/>
              </a:lnSpc>
              <a:buFont typeface="Arial"/>
              <a:buChar char="•"/>
            </a:pPr>
            <a:r>
              <a:rPr lang="en-US" sz="2300">
                <a:solidFill>
                  <a:srgbClr val="1D120C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The workforce of volunteers will gather the day off to organize and assemble the group.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C81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33986" y="326757"/>
            <a:ext cx="17420028" cy="9633485"/>
          </a:xfrm>
          <a:custGeom>
            <a:avLst/>
            <a:gdLst/>
            <a:ahLst/>
            <a:cxnLst/>
            <a:rect r="r" b="b" t="t" l="l"/>
            <a:pathLst>
              <a:path h="9633485" w="17420028">
                <a:moveTo>
                  <a:pt x="0" y="0"/>
                </a:moveTo>
                <a:lnTo>
                  <a:pt x="17420028" y="0"/>
                </a:lnTo>
                <a:lnTo>
                  <a:pt x="17420028" y="9633486"/>
                </a:lnTo>
                <a:lnTo>
                  <a:pt x="0" y="9633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cover dir="r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DAGJahwp6No</dc:identifier>
  <dcterms:modified xsi:type="dcterms:W3CDTF">2011-08-01T06:04:30Z</dcterms:modified>
  <cp:revision>1</cp:revision>
  <dc:title>PVYA</dc:title>
</cp:coreProperties>
</file>