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Blueberry" charset="1" panose="02000500000000000000"/>
      <p:regular r:id="rId19"/>
    </p:embeddedFont>
    <p:embeddedFont>
      <p:font typeface="Nunito" charset="1" panose="00000500000000000000"/>
      <p:regular r:id="rId20"/>
    </p:embeddedFont>
    <p:embeddedFont>
      <p:font typeface="Nunito Bold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5.png" Type="http://schemas.openxmlformats.org/officeDocument/2006/relationships/image"/><Relationship Id="rId15" Target="../media/image6.svg" Type="http://schemas.openxmlformats.org/officeDocument/2006/relationships/image"/><Relationship Id="rId16" Target="../media/image29.png" Type="http://schemas.openxmlformats.org/officeDocument/2006/relationships/image"/><Relationship Id="rId17" Target="../media/image30.svg" Type="http://schemas.openxmlformats.org/officeDocument/2006/relationships/image"/><Relationship Id="rId18" Target="../media/image7.png" Type="http://schemas.openxmlformats.org/officeDocument/2006/relationships/image"/><Relationship Id="rId19" Target="../media/image8.svg" Type="http://schemas.openxmlformats.org/officeDocument/2006/relationships/image"/><Relationship Id="rId2" Target="../media/image23.png" Type="http://schemas.openxmlformats.org/officeDocument/2006/relationships/image"/><Relationship Id="rId20" Target="../media/image1.png" Type="http://schemas.openxmlformats.org/officeDocument/2006/relationships/image"/><Relationship Id="rId21" Target="../media/image2.svg" Type="http://schemas.openxmlformats.org/officeDocument/2006/relationships/image"/><Relationship Id="rId3" Target="../media/image24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media/image15.png" Type="http://schemas.openxmlformats.org/officeDocument/2006/relationships/image"/><Relationship Id="rId16" Target="../media/image16.svg" Type="http://schemas.openxmlformats.org/officeDocument/2006/relationships/image"/><Relationship Id="rId2" Target="https://blogs.ancientfaith.com/orthodoxyandheterodoxy/author/sfdanckaert/" TargetMode="External" Type="http://schemas.openxmlformats.org/officeDocument/2006/relationships/hyperlink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16" Target="../media/image1.png" Type="http://schemas.openxmlformats.org/officeDocument/2006/relationships/image"/><Relationship Id="rId17" Target="../media/image2.svg" Type="http://schemas.openxmlformats.org/officeDocument/2006/relationships/image"/><Relationship Id="rId18" Target="../media/image31.png" Type="http://schemas.openxmlformats.org/officeDocument/2006/relationships/image"/><Relationship Id="rId19" Target="../media/image32.svg" Type="http://schemas.openxmlformats.org/officeDocument/2006/relationships/image"/><Relationship Id="rId2" Target="../media/image23.png" Type="http://schemas.openxmlformats.org/officeDocument/2006/relationships/image"/><Relationship Id="rId20" Target="../media/image33.png" Type="http://schemas.openxmlformats.org/officeDocument/2006/relationships/image"/><Relationship Id="rId21" Target="../media/image34.svg" Type="http://schemas.openxmlformats.org/officeDocument/2006/relationships/image"/><Relationship Id="rId3" Target="../media/image24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7346" y="3874648"/>
            <a:ext cx="17353307" cy="1850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87"/>
              </a:lnSpc>
            </a:pPr>
            <a:r>
              <a:rPr lang="en-US" sz="10776" spc="215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ISSUE: LOSS OF FAITH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21912" y="6050386"/>
            <a:ext cx="15125697" cy="330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4"/>
              </a:lnSpc>
            </a:pPr>
            <a:r>
              <a:rPr lang="en-US" sz="4389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How do we preserve Orthodox identity </a:t>
            </a:r>
          </a:p>
          <a:p>
            <a:pPr algn="ctr">
              <a:lnSpc>
                <a:spcPts val="6584"/>
              </a:lnSpc>
            </a:pPr>
            <a:r>
              <a:rPr lang="en-US" sz="4389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during teenage years?</a:t>
            </a:r>
          </a:p>
          <a:p>
            <a:pPr algn="ctr">
              <a:lnSpc>
                <a:spcPts val="6584"/>
              </a:lnSpc>
            </a:pPr>
          </a:p>
          <a:p>
            <a:pPr algn="ctr">
              <a:lnSpc>
                <a:spcPts val="6584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56901" y="7313859"/>
            <a:ext cx="2865491" cy="2038080"/>
          </a:xfrm>
          <a:custGeom>
            <a:avLst/>
            <a:gdLst/>
            <a:ahLst/>
            <a:cxnLst/>
            <a:rect r="r" b="b" t="t" l="l"/>
            <a:pathLst>
              <a:path h="2038080" w="2865491">
                <a:moveTo>
                  <a:pt x="0" y="0"/>
                </a:moveTo>
                <a:lnTo>
                  <a:pt x="2865490" y="0"/>
                </a:lnTo>
                <a:lnTo>
                  <a:pt x="2865490" y="2038081"/>
                </a:lnTo>
                <a:lnTo>
                  <a:pt x="0" y="2038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919728" y="6462115"/>
            <a:ext cx="4153257" cy="4142874"/>
          </a:xfrm>
          <a:custGeom>
            <a:avLst/>
            <a:gdLst/>
            <a:ahLst/>
            <a:cxnLst/>
            <a:rect r="r" b="b" t="t" l="l"/>
            <a:pathLst>
              <a:path h="4142874" w="4153257">
                <a:moveTo>
                  <a:pt x="0" y="0"/>
                </a:moveTo>
                <a:lnTo>
                  <a:pt x="4153257" y="0"/>
                </a:lnTo>
                <a:lnTo>
                  <a:pt x="4153257" y="4142874"/>
                </a:lnTo>
                <a:lnTo>
                  <a:pt x="0" y="4142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200258" y="6925662"/>
            <a:ext cx="9240791" cy="3361338"/>
          </a:xfrm>
          <a:custGeom>
            <a:avLst/>
            <a:gdLst/>
            <a:ahLst/>
            <a:cxnLst/>
            <a:rect r="r" b="b" t="t" l="l"/>
            <a:pathLst>
              <a:path h="3361338" w="9240791">
                <a:moveTo>
                  <a:pt x="0" y="0"/>
                </a:moveTo>
                <a:lnTo>
                  <a:pt x="9240791" y="0"/>
                </a:lnTo>
                <a:lnTo>
                  <a:pt x="9240791" y="3361338"/>
                </a:lnTo>
                <a:lnTo>
                  <a:pt x="0" y="3361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079305" y="8893570"/>
            <a:ext cx="8129389" cy="1202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4"/>
              </a:lnSpc>
            </a:pPr>
            <a:r>
              <a:rPr lang="en-US" sz="2189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Peter Antchoutine, Nikolai Kuprijanov, Masha Lush, Peter Sheslow, Michael Abu-Ali, Marianna Wilkinson,</a:t>
            </a:r>
          </a:p>
          <a:p>
            <a:pPr algn="ctr">
              <a:lnSpc>
                <a:spcPts val="3284"/>
              </a:lnSpc>
            </a:pPr>
            <a:r>
              <a:rPr lang="en-US" sz="2189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Daria Skalitzky, and Alexandra (Alecia) Scott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27531" y="3320509"/>
            <a:ext cx="8897885" cy="7229532"/>
          </a:xfrm>
          <a:custGeom>
            <a:avLst/>
            <a:gdLst/>
            <a:ahLst/>
            <a:cxnLst/>
            <a:rect r="r" b="b" t="t" l="l"/>
            <a:pathLst>
              <a:path h="7229532" w="8897885">
                <a:moveTo>
                  <a:pt x="0" y="0"/>
                </a:moveTo>
                <a:lnTo>
                  <a:pt x="8897885" y="0"/>
                </a:lnTo>
                <a:lnTo>
                  <a:pt x="8897885" y="7229532"/>
                </a:lnTo>
                <a:lnTo>
                  <a:pt x="0" y="7229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09610" y="4857773"/>
            <a:ext cx="2324390" cy="3555472"/>
          </a:xfrm>
          <a:custGeom>
            <a:avLst/>
            <a:gdLst/>
            <a:ahLst/>
            <a:cxnLst/>
            <a:rect r="r" b="b" t="t" l="l"/>
            <a:pathLst>
              <a:path h="3555472" w="2324390">
                <a:moveTo>
                  <a:pt x="0" y="0"/>
                </a:moveTo>
                <a:lnTo>
                  <a:pt x="2324390" y="0"/>
                </a:lnTo>
                <a:lnTo>
                  <a:pt x="2324390" y="3555472"/>
                </a:lnTo>
                <a:lnTo>
                  <a:pt x="0" y="3555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519634" y="5203395"/>
            <a:ext cx="1920577" cy="3444981"/>
          </a:xfrm>
          <a:custGeom>
            <a:avLst/>
            <a:gdLst/>
            <a:ahLst/>
            <a:cxnLst/>
            <a:rect r="r" b="b" t="t" l="l"/>
            <a:pathLst>
              <a:path h="3444981" w="1920577">
                <a:moveTo>
                  <a:pt x="0" y="0"/>
                </a:moveTo>
                <a:lnTo>
                  <a:pt x="1920577" y="0"/>
                </a:lnTo>
                <a:lnTo>
                  <a:pt x="1920577" y="3444981"/>
                </a:lnTo>
                <a:lnTo>
                  <a:pt x="0" y="3444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277541" y="8285016"/>
            <a:ext cx="7315200" cy="2660904"/>
          </a:xfrm>
          <a:custGeom>
            <a:avLst/>
            <a:gdLst/>
            <a:ahLst/>
            <a:cxnLst/>
            <a:rect r="r" b="b" t="t" l="l"/>
            <a:pathLst>
              <a:path h="2660904" w="7315200">
                <a:moveTo>
                  <a:pt x="0" y="0"/>
                </a:moveTo>
                <a:lnTo>
                  <a:pt x="7315200" y="0"/>
                </a:lnTo>
                <a:lnTo>
                  <a:pt x="7315200" y="2660904"/>
                </a:lnTo>
                <a:lnTo>
                  <a:pt x="0" y="2660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1927531" y="5377180"/>
            <a:ext cx="1888548" cy="3433723"/>
          </a:xfrm>
          <a:custGeom>
            <a:avLst/>
            <a:gdLst/>
            <a:ahLst/>
            <a:cxnLst/>
            <a:rect r="r" b="b" t="t" l="l"/>
            <a:pathLst>
              <a:path h="3433723" w="1888548">
                <a:moveTo>
                  <a:pt x="1888548" y="0"/>
                </a:moveTo>
                <a:lnTo>
                  <a:pt x="0" y="0"/>
                </a:lnTo>
                <a:lnTo>
                  <a:pt x="0" y="3433723"/>
                </a:lnTo>
                <a:lnTo>
                  <a:pt x="1888548" y="3433723"/>
                </a:lnTo>
                <a:lnTo>
                  <a:pt x="18885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92183" y="746853"/>
            <a:ext cx="15600557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spc="144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PLANNING CAMP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832580"/>
            <a:ext cx="7987787" cy="5542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187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Steps to take: </a:t>
            </a:r>
          </a:p>
          <a:p>
            <a:pPr algn="l" marL="688240" indent="-344120" lvl="1">
              <a:lnSpc>
                <a:spcPts val="4462"/>
              </a:lnSpc>
              <a:buAutoNum type="arabicPeriod" startAt="1"/>
            </a:pPr>
            <a:r>
              <a:rPr lang="en-US" sz="31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Decide where you want the camp to be.</a:t>
            </a:r>
          </a:p>
          <a:p>
            <a:pPr algn="l" marL="688240" indent="-344120" lvl="1">
              <a:lnSpc>
                <a:spcPts val="4462"/>
              </a:lnSpc>
              <a:buAutoNum type="arabicPeriod" startAt="1"/>
            </a:pPr>
            <a:r>
              <a:rPr lang="en-US" sz="31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Reserve your campsite.</a:t>
            </a:r>
          </a:p>
          <a:p>
            <a:pPr algn="l" marL="688240" indent="-344120" lvl="1">
              <a:lnSpc>
                <a:spcPts val="4462"/>
              </a:lnSpc>
              <a:buAutoNum type="arabicPeriod" startAt="1"/>
            </a:pPr>
            <a:r>
              <a:rPr lang="en-US" sz="31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Reserve your destination: know what amenities you’ll have and, therefore, what you’ll need to bring.</a:t>
            </a:r>
          </a:p>
          <a:p>
            <a:pPr algn="l" marL="688240" indent="-344120" lvl="1">
              <a:lnSpc>
                <a:spcPts val="4462"/>
              </a:lnSpc>
              <a:buAutoNum type="arabicPeriod" startAt="1"/>
            </a:pPr>
            <a:r>
              <a:rPr lang="en-US" sz="31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Plan your meals.</a:t>
            </a:r>
          </a:p>
          <a:p>
            <a:pPr algn="l" marL="688240" indent="-344120" lvl="1">
              <a:lnSpc>
                <a:spcPts val="4462"/>
              </a:lnSpc>
              <a:buAutoNum type="arabicPeriod" startAt="1"/>
            </a:pPr>
            <a:r>
              <a:rPr lang="en-US" sz="31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Plan your talks and socials.</a:t>
            </a:r>
          </a:p>
          <a:p>
            <a:pPr algn="l" marL="688240" indent="-344120" lvl="1">
              <a:lnSpc>
                <a:spcPts val="4462"/>
              </a:lnSpc>
              <a:buAutoNum type="arabicPeriod" startAt="1"/>
            </a:pPr>
            <a:r>
              <a:rPr lang="en-US" sz="31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Make a packing list</a:t>
            </a:r>
          </a:p>
          <a:p>
            <a:pPr algn="l">
              <a:lnSpc>
                <a:spcPts val="4042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17182" y="2981444"/>
            <a:ext cx="2557314" cy="3911761"/>
          </a:xfrm>
          <a:custGeom>
            <a:avLst/>
            <a:gdLst/>
            <a:ahLst/>
            <a:cxnLst/>
            <a:rect r="r" b="b" t="t" l="l"/>
            <a:pathLst>
              <a:path h="3911761" w="2557314">
                <a:moveTo>
                  <a:pt x="0" y="0"/>
                </a:moveTo>
                <a:lnTo>
                  <a:pt x="2557314" y="0"/>
                </a:lnTo>
                <a:lnTo>
                  <a:pt x="2557314" y="3911761"/>
                </a:lnTo>
                <a:lnTo>
                  <a:pt x="0" y="3911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6623" y="3917769"/>
            <a:ext cx="2113523" cy="3791072"/>
          </a:xfrm>
          <a:custGeom>
            <a:avLst/>
            <a:gdLst/>
            <a:ahLst/>
            <a:cxnLst/>
            <a:rect r="r" b="b" t="t" l="l"/>
            <a:pathLst>
              <a:path h="3791072" w="2113523">
                <a:moveTo>
                  <a:pt x="0" y="0"/>
                </a:moveTo>
                <a:lnTo>
                  <a:pt x="2113522" y="0"/>
                </a:lnTo>
                <a:lnTo>
                  <a:pt x="2113522" y="3791071"/>
                </a:lnTo>
                <a:lnTo>
                  <a:pt x="0" y="3791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15080" y="7455981"/>
            <a:ext cx="2000786" cy="2117233"/>
          </a:xfrm>
          <a:custGeom>
            <a:avLst/>
            <a:gdLst/>
            <a:ahLst/>
            <a:cxnLst/>
            <a:rect r="r" b="b" t="t" l="l"/>
            <a:pathLst>
              <a:path h="2117233" w="2000786">
                <a:moveTo>
                  <a:pt x="0" y="0"/>
                </a:moveTo>
                <a:lnTo>
                  <a:pt x="2000785" y="0"/>
                </a:lnTo>
                <a:lnTo>
                  <a:pt x="2000785" y="2117233"/>
                </a:lnTo>
                <a:lnTo>
                  <a:pt x="0" y="2117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354114" y="5907524"/>
            <a:ext cx="6765627" cy="4025548"/>
          </a:xfrm>
          <a:custGeom>
            <a:avLst/>
            <a:gdLst/>
            <a:ahLst/>
            <a:cxnLst/>
            <a:rect r="r" b="b" t="t" l="l"/>
            <a:pathLst>
              <a:path h="4025548" w="6765627">
                <a:moveTo>
                  <a:pt x="0" y="0"/>
                </a:moveTo>
                <a:lnTo>
                  <a:pt x="6765628" y="0"/>
                </a:lnTo>
                <a:lnTo>
                  <a:pt x="6765628" y="4025548"/>
                </a:lnTo>
                <a:lnTo>
                  <a:pt x="0" y="40255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225035" y="4818170"/>
            <a:ext cx="2706002" cy="4139199"/>
          </a:xfrm>
          <a:custGeom>
            <a:avLst/>
            <a:gdLst/>
            <a:ahLst/>
            <a:cxnLst/>
            <a:rect r="r" b="b" t="t" l="l"/>
            <a:pathLst>
              <a:path h="4139199" w="2706002">
                <a:moveTo>
                  <a:pt x="0" y="0"/>
                </a:moveTo>
                <a:lnTo>
                  <a:pt x="2706002" y="0"/>
                </a:lnTo>
                <a:lnTo>
                  <a:pt x="2706002" y="4139199"/>
                </a:lnTo>
                <a:lnTo>
                  <a:pt x="0" y="4139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5081570" y="5658492"/>
            <a:ext cx="2177730" cy="3906241"/>
          </a:xfrm>
          <a:custGeom>
            <a:avLst/>
            <a:gdLst/>
            <a:ahLst/>
            <a:cxnLst/>
            <a:rect r="r" b="b" t="t" l="l"/>
            <a:pathLst>
              <a:path h="3906241" w="2177730">
                <a:moveTo>
                  <a:pt x="2177730" y="0"/>
                </a:moveTo>
                <a:lnTo>
                  <a:pt x="0" y="0"/>
                </a:lnTo>
                <a:lnTo>
                  <a:pt x="0" y="3906241"/>
                </a:lnTo>
                <a:lnTo>
                  <a:pt x="2177730" y="3906241"/>
                </a:lnTo>
                <a:lnTo>
                  <a:pt x="21777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403076" y="8252380"/>
            <a:ext cx="7188345" cy="2420318"/>
          </a:xfrm>
          <a:custGeom>
            <a:avLst/>
            <a:gdLst/>
            <a:ahLst/>
            <a:cxnLst/>
            <a:rect r="r" b="b" t="t" l="l"/>
            <a:pathLst>
              <a:path h="2420318" w="7188345">
                <a:moveTo>
                  <a:pt x="7188346" y="0"/>
                </a:moveTo>
                <a:lnTo>
                  <a:pt x="0" y="0"/>
                </a:lnTo>
                <a:lnTo>
                  <a:pt x="0" y="2420318"/>
                </a:lnTo>
                <a:lnTo>
                  <a:pt x="7188346" y="2420318"/>
                </a:lnTo>
                <a:lnTo>
                  <a:pt x="718834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19279" y="8252380"/>
            <a:ext cx="4718574" cy="2624707"/>
          </a:xfrm>
          <a:custGeom>
            <a:avLst/>
            <a:gdLst/>
            <a:ahLst/>
            <a:cxnLst/>
            <a:rect r="r" b="b" t="t" l="l"/>
            <a:pathLst>
              <a:path h="2624707" w="4718574">
                <a:moveTo>
                  <a:pt x="0" y="0"/>
                </a:moveTo>
                <a:lnTo>
                  <a:pt x="4718574" y="0"/>
                </a:lnTo>
                <a:lnTo>
                  <a:pt x="4718574" y="2624707"/>
                </a:lnTo>
                <a:lnTo>
                  <a:pt x="0" y="26247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075556" y="9159671"/>
            <a:ext cx="4721417" cy="1717415"/>
          </a:xfrm>
          <a:custGeom>
            <a:avLst/>
            <a:gdLst/>
            <a:ahLst/>
            <a:cxnLst/>
            <a:rect r="r" b="b" t="t" l="l"/>
            <a:pathLst>
              <a:path h="1717415" w="4721417">
                <a:moveTo>
                  <a:pt x="0" y="0"/>
                </a:moveTo>
                <a:lnTo>
                  <a:pt x="4721416" y="0"/>
                </a:lnTo>
                <a:lnTo>
                  <a:pt x="4721416" y="1717416"/>
                </a:lnTo>
                <a:lnTo>
                  <a:pt x="0" y="17174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481463" y="8874632"/>
            <a:ext cx="1158371" cy="1022262"/>
          </a:xfrm>
          <a:custGeom>
            <a:avLst/>
            <a:gdLst/>
            <a:ahLst/>
            <a:cxnLst/>
            <a:rect r="r" b="b" t="t" l="l"/>
            <a:pathLst>
              <a:path h="1022262" w="1158371">
                <a:moveTo>
                  <a:pt x="0" y="0"/>
                </a:moveTo>
                <a:lnTo>
                  <a:pt x="1158371" y="0"/>
                </a:lnTo>
                <a:lnTo>
                  <a:pt x="1158371" y="1022263"/>
                </a:lnTo>
                <a:lnTo>
                  <a:pt x="0" y="10222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9381058">
            <a:off x="3818661" y="9577928"/>
            <a:ext cx="714570" cy="476082"/>
          </a:xfrm>
          <a:custGeom>
            <a:avLst/>
            <a:gdLst/>
            <a:ahLst/>
            <a:cxnLst/>
            <a:rect r="r" b="b" t="t" l="l"/>
            <a:pathLst>
              <a:path h="476082" w="714570">
                <a:moveTo>
                  <a:pt x="0" y="476083"/>
                </a:moveTo>
                <a:lnTo>
                  <a:pt x="714570" y="476083"/>
                </a:lnTo>
                <a:lnTo>
                  <a:pt x="714570" y="0"/>
                </a:lnTo>
                <a:lnTo>
                  <a:pt x="0" y="0"/>
                </a:lnTo>
                <a:lnTo>
                  <a:pt x="0" y="476083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67579" y="8098769"/>
            <a:ext cx="2414342" cy="1717201"/>
          </a:xfrm>
          <a:custGeom>
            <a:avLst/>
            <a:gdLst/>
            <a:ahLst/>
            <a:cxnLst/>
            <a:rect r="r" b="b" t="t" l="l"/>
            <a:pathLst>
              <a:path h="1717201" w="2414342">
                <a:moveTo>
                  <a:pt x="0" y="0"/>
                </a:moveTo>
                <a:lnTo>
                  <a:pt x="2414342" y="0"/>
                </a:lnTo>
                <a:lnTo>
                  <a:pt x="2414342" y="1717201"/>
                </a:lnTo>
                <a:lnTo>
                  <a:pt x="0" y="171720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true" rot="-2125161">
            <a:off x="6778345" y="9617613"/>
            <a:ext cx="714570" cy="476082"/>
          </a:xfrm>
          <a:custGeom>
            <a:avLst/>
            <a:gdLst/>
            <a:ahLst/>
            <a:cxnLst/>
            <a:rect r="r" b="b" t="t" l="l"/>
            <a:pathLst>
              <a:path h="476082" w="714570">
                <a:moveTo>
                  <a:pt x="0" y="476083"/>
                </a:moveTo>
                <a:lnTo>
                  <a:pt x="714570" y="476083"/>
                </a:lnTo>
                <a:lnTo>
                  <a:pt x="714570" y="0"/>
                </a:lnTo>
                <a:lnTo>
                  <a:pt x="0" y="0"/>
                </a:lnTo>
                <a:lnTo>
                  <a:pt x="0" y="476083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true" rot="-9520003">
            <a:off x="6707595" y="8811261"/>
            <a:ext cx="779502" cy="519343"/>
          </a:xfrm>
          <a:custGeom>
            <a:avLst/>
            <a:gdLst/>
            <a:ahLst/>
            <a:cxnLst/>
            <a:rect r="r" b="b" t="t" l="l"/>
            <a:pathLst>
              <a:path h="519343" w="779502">
                <a:moveTo>
                  <a:pt x="0" y="519344"/>
                </a:moveTo>
                <a:lnTo>
                  <a:pt x="779502" y="519344"/>
                </a:lnTo>
                <a:lnTo>
                  <a:pt x="779502" y="0"/>
                </a:lnTo>
                <a:lnTo>
                  <a:pt x="0" y="0"/>
                </a:lnTo>
                <a:lnTo>
                  <a:pt x="0" y="519344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818949" y="895350"/>
            <a:ext cx="12650102" cy="116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spc="136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APPROXIMATE BUDGET</a:t>
            </a:r>
          </a:p>
        </p:txBody>
      </p:sp>
      <p:sp>
        <p:nvSpPr>
          <p:cNvPr name="TextBox 17" id="17"/>
          <p:cNvSpPr txBox="true"/>
          <p:nvPr/>
        </p:nvSpPr>
        <p:spPr>
          <a:xfrm rot="-1101007">
            <a:off x="1715954" y="5245811"/>
            <a:ext cx="5215481" cy="197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9"/>
              </a:lnSpc>
              <a:spcBef>
                <a:spcPct val="0"/>
              </a:spcBef>
            </a:pPr>
            <a:r>
              <a:rPr lang="en-US" sz="1185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nbb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16365" y="3329840"/>
            <a:ext cx="3831116" cy="350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Expense Category  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Food  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Accommodation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Activities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Total:</a:t>
            </a:r>
          </a:p>
          <a:p>
            <a:pPr algn="l">
              <a:lnSpc>
                <a:spcPts val="4042"/>
              </a:lnSpc>
            </a:pPr>
          </a:p>
          <a:p>
            <a:pPr algn="l">
              <a:lnSpc>
                <a:spcPts val="4042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1115886" y="3329840"/>
            <a:ext cx="6686958" cy="350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Cost per Person 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$36</a:t>
            </a: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$20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$15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$71</a:t>
            </a:r>
          </a:p>
          <a:p>
            <a:pPr algn="l">
              <a:lnSpc>
                <a:spcPts val="4042"/>
              </a:lnSpc>
            </a:pPr>
          </a:p>
          <a:p>
            <a:pPr algn="l">
              <a:lnSpc>
                <a:spcPts val="4042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7093874" y="3329840"/>
            <a:ext cx="3831116" cy="45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Total Cost 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$2160</a:t>
            </a: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$1200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$400</a:t>
            </a: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$3760</a:t>
            </a:r>
          </a:p>
          <a:p>
            <a:pPr algn="l">
              <a:lnSpc>
                <a:spcPts val="4042"/>
              </a:lnSpc>
            </a:pPr>
          </a:p>
          <a:p>
            <a:pPr algn="l">
              <a:lnSpc>
                <a:spcPts val="4042"/>
              </a:lnSpc>
            </a:pPr>
          </a:p>
          <a:p>
            <a:pPr algn="l">
              <a:lnSpc>
                <a:spcPts val="4042"/>
              </a:lnSpc>
            </a:pPr>
          </a:p>
          <a:p>
            <a:pPr algn="l">
              <a:lnSpc>
                <a:spcPts val="4042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6766536" y="2313811"/>
            <a:ext cx="4291012" cy="587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2"/>
              </a:lnSpc>
              <a:spcBef>
                <a:spcPct val="0"/>
              </a:spcBef>
            </a:pPr>
            <a:r>
              <a:rPr lang="en-US" sz="34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(based on 60 people)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780132" y="6269028"/>
            <a:ext cx="6727737" cy="2204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2"/>
              </a:lnSpc>
            </a:pPr>
            <a:r>
              <a:rPr lang="en-US" sz="2530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Price per person: $120</a:t>
            </a:r>
          </a:p>
          <a:p>
            <a:pPr algn="l">
              <a:lnSpc>
                <a:spcPts val="3542"/>
              </a:lnSpc>
            </a:pPr>
            <a:r>
              <a:rPr lang="en-US" sz="2530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Initial profit: $7,200 for 60 person capacity</a:t>
            </a:r>
          </a:p>
          <a:p>
            <a:pPr algn="l">
              <a:lnSpc>
                <a:spcPts val="3542"/>
              </a:lnSpc>
            </a:pPr>
            <a:r>
              <a:rPr lang="en-US" sz="2530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Net Profit: $3,440</a:t>
            </a:r>
          </a:p>
          <a:p>
            <a:pPr algn="l">
              <a:lnSpc>
                <a:spcPts val="3542"/>
              </a:lnSpc>
            </a:pPr>
          </a:p>
          <a:p>
            <a:pPr algn="l">
              <a:lnSpc>
                <a:spcPts val="3542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433461" y="6303248"/>
            <a:ext cx="2763489" cy="3696976"/>
          </a:xfrm>
          <a:custGeom>
            <a:avLst/>
            <a:gdLst/>
            <a:ahLst/>
            <a:cxnLst/>
            <a:rect r="r" b="b" t="t" l="l"/>
            <a:pathLst>
              <a:path h="3696976" w="2763489">
                <a:moveTo>
                  <a:pt x="0" y="0"/>
                </a:moveTo>
                <a:lnTo>
                  <a:pt x="2763490" y="0"/>
                </a:lnTo>
                <a:lnTo>
                  <a:pt x="2763490" y="3696976"/>
                </a:lnTo>
                <a:lnTo>
                  <a:pt x="0" y="3696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432683" y="6303248"/>
            <a:ext cx="2976816" cy="3853484"/>
          </a:xfrm>
          <a:custGeom>
            <a:avLst/>
            <a:gdLst/>
            <a:ahLst/>
            <a:cxnLst/>
            <a:rect r="r" b="b" t="t" l="l"/>
            <a:pathLst>
              <a:path h="3853484" w="2976816">
                <a:moveTo>
                  <a:pt x="0" y="0"/>
                </a:moveTo>
                <a:lnTo>
                  <a:pt x="2976816" y="0"/>
                </a:lnTo>
                <a:lnTo>
                  <a:pt x="2976816" y="3853484"/>
                </a:lnTo>
                <a:lnTo>
                  <a:pt x="0" y="3853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35261" y="6198431"/>
            <a:ext cx="1921925" cy="3853484"/>
          </a:xfrm>
          <a:custGeom>
            <a:avLst/>
            <a:gdLst/>
            <a:ahLst/>
            <a:cxnLst/>
            <a:rect r="r" b="b" t="t" l="l"/>
            <a:pathLst>
              <a:path h="3853484" w="1921925">
                <a:moveTo>
                  <a:pt x="0" y="0"/>
                </a:moveTo>
                <a:lnTo>
                  <a:pt x="1921925" y="0"/>
                </a:lnTo>
                <a:lnTo>
                  <a:pt x="1921925" y="3853484"/>
                </a:lnTo>
                <a:lnTo>
                  <a:pt x="0" y="3853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25802" y="6198431"/>
            <a:ext cx="1430606" cy="3853484"/>
          </a:xfrm>
          <a:custGeom>
            <a:avLst/>
            <a:gdLst/>
            <a:ahLst/>
            <a:cxnLst/>
            <a:rect r="r" b="b" t="t" l="l"/>
            <a:pathLst>
              <a:path h="3853484" w="1430606">
                <a:moveTo>
                  <a:pt x="0" y="0"/>
                </a:moveTo>
                <a:lnTo>
                  <a:pt x="1430606" y="0"/>
                </a:lnTo>
                <a:lnTo>
                  <a:pt x="1430606" y="3853484"/>
                </a:lnTo>
                <a:lnTo>
                  <a:pt x="0" y="3853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08639" y="6198431"/>
            <a:ext cx="1240121" cy="3853484"/>
          </a:xfrm>
          <a:custGeom>
            <a:avLst/>
            <a:gdLst/>
            <a:ahLst/>
            <a:cxnLst/>
            <a:rect r="r" b="b" t="t" l="l"/>
            <a:pathLst>
              <a:path h="3853484" w="1240121">
                <a:moveTo>
                  <a:pt x="0" y="0"/>
                </a:moveTo>
                <a:lnTo>
                  <a:pt x="1240122" y="0"/>
                </a:lnTo>
                <a:lnTo>
                  <a:pt x="1240122" y="3853484"/>
                </a:lnTo>
                <a:lnTo>
                  <a:pt x="0" y="38534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20460" y="6287872"/>
            <a:ext cx="2048591" cy="3674603"/>
          </a:xfrm>
          <a:custGeom>
            <a:avLst/>
            <a:gdLst/>
            <a:ahLst/>
            <a:cxnLst/>
            <a:rect r="r" b="b" t="t" l="l"/>
            <a:pathLst>
              <a:path h="3674603" w="2048591">
                <a:moveTo>
                  <a:pt x="0" y="0"/>
                </a:moveTo>
                <a:lnTo>
                  <a:pt x="2048591" y="0"/>
                </a:lnTo>
                <a:lnTo>
                  <a:pt x="2048591" y="3674602"/>
                </a:lnTo>
                <a:lnTo>
                  <a:pt x="0" y="36746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818949" y="1158774"/>
            <a:ext cx="12650102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144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CONTINUED IMPACT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517205" y="2904683"/>
            <a:ext cx="11253590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A greater connection to the Church, and more importantly a better personal relationship with God.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Building memories that will last and inspire a continuation of the Orthodox Faith.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Building lifelong connections.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18949" y="1158774"/>
            <a:ext cx="12650102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144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SOURCE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616834" y="3567537"/>
            <a:ext cx="13054332" cy="1726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2"/>
              </a:lnSpc>
              <a:spcBef>
                <a:spcPct val="0"/>
              </a:spcBef>
            </a:pPr>
            <a:r>
              <a:rPr lang="en-US" sz="32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https://blogs.ancientfaith.com/orthodoxyandheterodoxy/2014/04/08/losing-our-religion-on-retaining-young-people-in-the-orthodox-church/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7346" y="1099487"/>
            <a:ext cx="17353307" cy="170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27"/>
              </a:lnSpc>
            </a:pPr>
            <a:r>
              <a:rPr lang="en-US" sz="9876" spc="197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WHAT IS HAPPENING?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740115" y="7878413"/>
            <a:ext cx="1940088" cy="1379887"/>
          </a:xfrm>
          <a:custGeom>
            <a:avLst/>
            <a:gdLst/>
            <a:ahLst/>
            <a:cxnLst/>
            <a:rect r="r" b="b" t="t" l="l"/>
            <a:pathLst>
              <a:path h="1379887" w="1940088">
                <a:moveTo>
                  <a:pt x="0" y="0"/>
                </a:moveTo>
                <a:lnTo>
                  <a:pt x="1940087" y="0"/>
                </a:lnTo>
                <a:lnTo>
                  <a:pt x="1940087" y="1379887"/>
                </a:lnTo>
                <a:lnTo>
                  <a:pt x="0" y="1379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627903">
            <a:off x="15545157" y="7342718"/>
            <a:ext cx="1458242" cy="971554"/>
          </a:xfrm>
          <a:custGeom>
            <a:avLst/>
            <a:gdLst/>
            <a:ahLst/>
            <a:cxnLst/>
            <a:rect r="r" b="b" t="t" l="l"/>
            <a:pathLst>
              <a:path h="971554" w="1458242">
                <a:moveTo>
                  <a:pt x="1458243" y="0"/>
                </a:moveTo>
                <a:lnTo>
                  <a:pt x="0" y="0"/>
                </a:lnTo>
                <a:lnTo>
                  <a:pt x="0" y="971554"/>
                </a:lnTo>
                <a:lnTo>
                  <a:pt x="1458243" y="971554"/>
                </a:lnTo>
                <a:lnTo>
                  <a:pt x="14582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7979" y="7589099"/>
            <a:ext cx="2112720" cy="1502672"/>
          </a:xfrm>
          <a:custGeom>
            <a:avLst/>
            <a:gdLst/>
            <a:ahLst/>
            <a:cxnLst/>
            <a:rect r="r" b="b" t="t" l="l"/>
            <a:pathLst>
              <a:path h="1502672" w="2112720">
                <a:moveTo>
                  <a:pt x="0" y="0"/>
                </a:moveTo>
                <a:lnTo>
                  <a:pt x="2112721" y="0"/>
                </a:lnTo>
                <a:lnTo>
                  <a:pt x="2112721" y="1502672"/>
                </a:lnTo>
                <a:lnTo>
                  <a:pt x="0" y="1502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919728" y="7477251"/>
            <a:ext cx="2990947" cy="2983470"/>
          </a:xfrm>
          <a:custGeom>
            <a:avLst/>
            <a:gdLst/>
            <a:ahLst/>
            <a:cxnLst/>
            <a:rect r="r" b="b" t="t" l="l"/>
            <a:pathLst>
              <a:path h="2983470" w="2990947">
                <a:moveTo>
                  <a:pt x="0" y="0"/>
                </a:moveTo>
                <a:lnTo>
                  <a:pt x="2990948" y="0"/>
                </a:lnTo>
                <a:lnTo>
                  <a:pt x="2990948" y="2983470"/>
                </a:lnTo>
                <a:lnTo>
                  <a:pt x="0" y="2983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66573" y="5945366"/>
            <a:ext cx="3653459" cy="3866094"/>
          </a:xfrm>
          <a:custGeom>
            <a:avLst/>
            <a:gdLst/>
            <a:ahLst/>
            <a:cxnLst/>
            <a:rect r="r" b="b" t="t" l="l"/>
            <a:pathLst>
              <a:path h="3866094" w="3653459">
                <a:moveTo>
                  <a:pt x="0" y="0"/>
                </a:moveTo>
                <a:lnTo>
                  <a:pt x="3653459" y="0"/>
                </a:lnTo>
                <a:lnTo>
                  <a:pt x="3653459" y="3866094"/>
                </a:lnTo>
                <a:lnTo>
                  <a:pt x="0" y="3866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46336" y="6006880"/>
            <a:ext cx="4225582" cy="4453842"/>
          </a:xfrm>
          <a:custGeom>
            <a:avLst/>
            <a:gdLst/>
            <a:ahLst/>
            <a:cxnLst/>
            <a:rect r="r" b="b" t="t" l="l"/>
            <a:pathLst>
              <a:path h="4453842" w="4225582">
                <a:moveTo>
                  <a:pt x="0" y="0"/>
                </a:moveTo>
                <a:lnTo>
                  <a:pt x="4225582" y="0"/>
                </a:lnTo>
                <a:lnTo>
                  <a:pt x="4225582" y="4453841"/>
                </a:lnTo>
                <a:lnTo>
                  <a:pt x="0" y="445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715494" y="7303530"/>
            <a:ext cx="2990947" cy="2983470"/>
          </a:xfrm>
          <a:custGeom>
            <a:avLst/>
            <a:gdLst/>
            <a:ahLst/>
            <a:cxnLst/>
            <a:rect r="r" b="b" t="t" l="l"/>
            <a:pathLst>
              <a:path h="2983470" w="2990947">
                <a:moveTo>
                  <a:pt x="0" y="0"/>
                </a:moveTo>
                <a:lnTo>
                  <a:pt x="2990947" y="0"/>
                </a:lnTo>
                <a:lnTo>
                  <a:pt x="2990947" y="2983470"/>
                </a:lnTo>
                <a:lnTo>
                  <a:pt x="0" y="2983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2682151" y="5392206"/>
            <a:ext cx="4397354" cy="4653285"/>
          </a:xfrm>
          <a:custGeom>
            <a:avLst/>
            <a:gdLst/>
            <a:ahLst/>
            <a:cxnLst/>
            <a:rect r="r" b="b" t="t" l="l"/>
            <a:pathLst>
              <a:path h="4653285" w="4397354">
                <a:moveTo>
                  <a:pt x="4397355" y="0"/>
                </a:moveTo>
                <a:lnTo>
                  <a:pt x="0" y="0"/>
                </a:lnTo>
                <a:lnTo>
                  <a:pt x="0" y="4653285"/>
                </a:lnTo>
                <a:lnTo>
                  <a:pt x="4397355" y="4653285"/>
                </a:lnTo>
                <a:lnTo>
                  <a:pt x="439735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824982" y="8161923"/>
            <a:ext cx="2348389" cy="1306291"/>
          </a:xfrm>
          <a:custGeom>
            <a:avLst/>
            <a:gdLst/>
            <a:ahLst/>
            <a:cxnLst/>
            <a:rect r="r" b="b" t="t" l="l"/>
            <a:pathLst>
              <a:path h="1306291" w="2348389">
                <a:moveTo>
                  <a:pt x="0" y="0"/>
                </a:moveTo>
                <a:lnTo>
                  <a:pt x="2348389" y="0"/>
                </a:lnTo>
                <a:lnTo>
                  <a:pt x="2348389" y="1306291"/>
                </a:lnTo>
                <a:lnTo>
                  <a:pt x="0" y="13062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7346" y="1099487"/>
            <a:ext cx="17353307" cy="170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27"/>
              </a:lnSpc>
            </a:pPr>
            <a:r>
              <a:rPr lang="en-US" sz="9876" spc="197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WHAT IS HAPPENING?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02561" y="3346786"/>
            <a:ext cx="13482878" cy="2782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9"/>
              </a:lnSpc>
            </a:pPr>
            <a:r>
              <a:rPr lang="en-US" sz="3912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“Most young people retain the same religious faith and roughly at the same levels of belief and practice when they are 18-23 years-old as when they were teenagers.’’</a:t>
            </a:r>
          </a:p>
          <a:p>
            <a:pPr algn="ctr">
              <a:lnSpc>
                <a:spcPts val="4519"/>
              </a:lnSpc>
            </a:pPr>
            <a:r>
              <a:rPr lang="en-US" sz="3012">
                <a:solidFill>
                  <a:srgbClr val="8C6F54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n-US" sz="3012">
                <a:solidFill>
                  <a:srgbClr val="8C6F54"/>
                </a:solidFill>
                <a:latin typeface="Nunito"/>
                <a:ea typeface="Nunito"/>
                <a:cs typeface="Nunito"/>
                <a:sym typeface="Nunito"/>
                <a:hlinkClick r:id="rId2" tooltip="https://blogs.ancientfaith.com/orthodoxyandheterodoxy/author/sfdanckaert/"/>
              </a:rPr>
              <a:t>Danckaert</a:t>
            </a:r>
            <a:r>
              <a:rPr lang="en-US" sz="3012">
                <a:solidFill>
                  <a:srgbClr val="8C6F54"/>
                </a:solidFill>
                <a:latin typeface="Nunito"/>
                <a:ea typeface="Nunito"/>
                <a:cs typeface="Nunito"/>
                <a:sym typeface="Nunito"/>
              </a:rPr>
              <a:t>, 2014)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740115" y="7878413"/>
            <a:ext cx="1940088" cy="1379887"/>
          </a:xfrm>
          <a:custGeom>
            <a:avLst/>
            <a:gdLst/>
            <a:ahLst/>
            <a:cxnLst/>
            <a:rect r="r" b="b" t="t" l="l"/>
            <a:pathLst>
              <a:path h="1379887" w="1940088">
                <a:moveTo>
                  <a:pt x="0" y="0"/>
                </a:moveTo>
                <a:lnTo>
                  <a:pt x="1940087" y="0"/>
                </a:lnTo>
                <a:lnTo>
                  <a:pt x="1940087" y="1379887"/>
                </a:lnTo>
                <a:lnTo>
                  <a:pt x="0" y="1379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627903">
            <a:off x="15545157" y="7342718"/>
            <a:ext cx="1458242" cy="971554"/>
          </a:xfrm>
          <a:custGeom>
            <a:avLst/>
            <a:gdLst/>
            <a:ahLst/>
            <a:cxnLst/>
            <a:rect r="r" b="b" t="t" l="l"/>
            <a:pathLst>
              <a:path h="971554" w="1458242">
                <a:moveTo>
                  <a:pt x="1458243" y="0"/>
                </a:moveTo>
                <a:lnTo>
                  <a:pt x="0" y="0"/>
                </a:lnTo>
                <a:lnTo>
                  <a:pt x="0" y="971554"/>
                </a:lnTo>
                <a:lnTo>
                  <a:pt x="1458243" y="971554"/>
                </a:lnTo>
                <a:lnTo>
                  <a:pt x="145824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7979" y="7589099"/>
            <a:ext cx="2112720" cy="1502672"/>
          </a:xfrm>
          <a:custGeom>
            <a:avLst/>
            <a:gdLst/>
            <a:ahLst/>
            <a:cxnLst/>
            <a:rect r="r" b="b" t="t" l="l"/>
            <a:pathLst>
              <a:path h="1502672" w="2112720">
                <a:moveTo>
                  <a:pt x="0" y="0"/>
                </a:moveTo>
                <a:lnTo>
                  <a:pt x="2112721" y="0"/>
                </a:lnTo>
                <a:lnTo>
                  <a:pt x="2112721" y="1502672"/>
                </a:lnTo>
                <a:lnTo>
                  <a:pt x="0" y="15026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919728" y="7477251"/>
            <a:ext cx="2990947" cy="2983470"/>
          </a:xfrm>
          <a:custGeom>
            <a:avLst/>
            <a:gdLst/>
            <a:ahLst/>
            <a:cxnLst/>
            <a:rect r="r" b="b" t="t" l="l"/>
            <a:pathLst>
              <a:path h="2983470" w="2990947">
                <a:moveTo>
                  <a:pt x="0" y="0"/>
                </a:moveTo>
                <a:lnTo>
                  <a:pt x="2990948" y="0"/>
                </a:lnTo>
                <a:lnTo>
                  <a:pt x="2990948" y="2983470"/>
                </a:lnTo>
                <a:lnTo>
                  <a:pt x="0" y="2983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66573" y="5945366"/>
            <a:ext cx="3653459" cy="3866094"/>
          </a:xfrm>
          <a:custGeom>
            <a:avLst/>
            <a:gdLst/>
            <a:ahLst/>
            <a:cxnLst/>
            <a:rect r="r" b="b" t="t" l="l"/>
            <a:pathLst>
              <a:path h="3866094" w="3653459">
                <a:moveTo>
                  <a:pt x="0" y="0"/>
                </a:moveTo>
                <a:lnTo>
                  <a:pt x="3653459" y="0"/>
                </a:lnTo>
                <a:lnTo>
                  <a:pt x="3653459" y="3866094"/>
                </a:lnTo>
                <a:lnTo>
                  <a:pt x="0" y="38660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6336" y="6006880"/>
            <a:ext cx="4225582" cy="4453842"/>
          </a:xfrm>
          <a:custGeom>
            <a:avLst/>
            <a:gdLst/>
            <a:ahLst/>
            <a:cxnLst/>
            <a:rect r="r" b="b" t="t" l="l"/>
            <a:pathLst>
              <a:path h="4453842" w="4225582">
                <a:moveTo>
                  <a:pt x="0" y="0"/>
                </a:moveTo>
                <a:lnTo>
                  <a:pt x="4225582" y="0"/>
                </a:lnTo>
                <a:lnTo>
                  <a:pt x="4225582" y="4453841"/>
                </a:lnTo>
                <a:lnTo>
                  <a:pt x="0" y="4453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715494" y="7303530"/>
            <a:ext cx="2990947" cy="2983470"/>
          </a:xfrm>
          <a:custGeom>
            <a:avLst/>
            <a:gdLst/>
            <a:ahLst/>
            <a:cxnLst/>
            <a:rect r="r" b="b" t="t" l="l"/>
            <a:pathLst>
              <a:path h="2983470" w="2990947">
                <a:moveTo>
                  <a:pt x="0" y="0"/>
                </a:moveTo>
                <a:lnTo>
                  <a:pt x="2990947" y="0"/>
                </a:lnTo>
                <a:lnTo>
                  <a:pt x="2990947" y="2983470"/>
                </a:lnTo>
                <a:lnTo>
                  <a:pt x="0" y="2983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2682151" y="5392206"/>
            <a:ext cx="4397354" cy="4653285"/>
          </a:xfrm>
          <a:custGeom>
            <a:avLst/>
            <a:gdLst/>
            <a:ahLst/>
            <a:cxnLst/>
            <a:rect r="r" b="b" t="t" l="l"/>
            <a:pathLst>
              <a:path h="4653285" w="4397354">
                <a:moveTo>
                  <a:pt x="4397355" y="0"/>
                </a:moveTo>
                <a:lnTo>
                  <a:pt x="0" y="0"/>
                </a:lnTo>
                <a:lnTo>
                  <a:pt x="0" y="4653285"/>
                </a:lnTo>
                <a:lnTo>
                  <a:pt x="4397355" y="4653285"/>
                </a:lnTo>
                <a:lnTo>
                  <a:pt x="439735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24982" y="8161923"/>
            <a:ext cx="2348389" cy="1306291"/>
          </a:xfrm>
          <a:custGeom>
            <a:avLst/>
            <a:gdLst/>
            <a:ahLst/>
            <a:cxnLst/>
            <a:rect r="r" b="b" t="t" l="l"/>
            <a:pathLst>
              <a:path h="1306291" w="2348389">
                <a:moveTo>
                  <a:pt x="0" y="0"/>
                </a:moveTo>
                <a:lnTo>
                  <a:pt x="2348389" y="0"/>
                </a:lnTo>
                <a:lnTo>
                  <a:pt x="2348389" y="1306291"/>
                </a:lnTo>
                <a:lnTo>
                  <a:pt x="0" y="130629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36678" y="3778866"/>
            <a:ext cx="14014644" cy="1849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spc="215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WHAT CAN WE DO?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61898" y="4240995"/>
            <a:ext cx="2887481" cy="5179337"/>
          </a:xfrm>
          <a:custGeom>
            <a:avLst/>
            <a:gdLst/>
            <a:ahLst/>
            <a:cxnLst/>
            <a:rect r="r" b="b" t="t" l="l"/>
            <a:pathLst>
              <a:path h="5179337" w="2887481">
                <a:moveTo>
                  <a:pt x="0" y="0"/>
                </a:moveTo>
                <a:lnTo>
                  <a:pt x="2887481" y="0"/>
                </a:lnTo>
                <a:lnTo>
                  <a:pt x="2887481" y="5179338"/>
                </a:lnTo>
                <a:lnTo>
                  <a:pt x="0" y="5179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851326" y="7846124"/>
            <a:ext cx="8655445" cy="3148418"/>
          </a:xfrm>
          <a:custGeom>
            <a:avLst/>
            <a:gdLst/>
            <a:ahLst/>
            <a:cxnLst/>
            <a:rect r="r" b="b" t="t" l="l"/>
            <a:pathLst>
              <a:path h="3148418" w="8655445">
                <a:moveTo>
                  <a:pt x="0" y="0"/>
                </a:moveTo>
                <a:lnTo>
                  <a:pt x="8655444" y="0"/>
                </a:lnTo>
                <a:lnTo>
                  <a:pt x="8655444" y="3148418"/>
                </a:lnTo>
                <a:lnTo>
                  <a:pt x="0" y="31484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945908" y="372034"/>
            <a:ext cx="3725347" cy="3745779"/>
          </a:xfrm>
          <a:custGeom>
            <a:avLst/>
            <a:gdLst/>
            <a:ahLst/>
            <a:cxnLst/>
            <a:rect r="r" b="b" t="t" l="l"/>
            <a:pathLst>
              <a:path h="3745779" w="3725347">
                <a:moveTo>
                  <a:pt x="0" y="0"/>
                </a:moveTo>
                <a:lnTo>
                  <a:pt x="3725348" y="0"/>
                </a:lnTo>
                <a:lnTo>
                  <a:pt x="3725348" y="3745779"/>
                </a:lnTo>
                <a:lnTo>
                  <a:pt x="0" y="3745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90451" y="3444287"/>
            <a:ext cx="12539092" cy="4376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8088" indent="-384044" lvl="1">
              <a:lnSpc>
                <a:spcPts val="4980"/>
              </a:lnSpc>
              <a:buFont typeface="Arial"/>
              <a:buChar char="•"/>
            </a:pPr>
            <a:r>
              <a:rPr lang="en-US" sz="355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Parents leading by example</a:t>
            </a:r>
          </a:p>
          <a:p>
            <a:pPr algn="l" marL="768088" indent="-384044" lvl="1">
              <a:lnSpc>
                <a:spcPts val="4980"/>
              </a:lnSpc>
              <a:buFont typeface="Arial"/>
              <a:buChar char="•"/>
            </a:pPr>
            <a:r>
              <a:rPr lang="en-US" sz="355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Church engagement</a:t>
            </a:r>
          </a:p>
          <a:p>
            <a:pPr algn="l" marL="768088" indent="-384044" lvl="1">
              <a:lnSpc>
                <a:spcPts val="4980"/>
              </a:lnSpc>
              <a:buFont typeface="Arial"/>
              <a:buChar char="•"/>
            </a:pPr>
            <a:r>
              <a:rPr lang="en-US" sz="355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Friendship and making new connections</a:t>
            </a:r>
          </a:p>
          <a:p>
            <a:pPr algn="l" marL="768088" indent="-384044" lvl="1">
              <a:lnSpc>
                <a:spcPts val="4980"/>
              </a:lnSpc>
              <a:buFont typeface="Arial"/>
              <a:buChar char="•"/>
            </a:pPr>
            <a:r>
              <a:rPr lang="en-US" sz="355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Fostering a positive environment </a:t>
            </a:r>
          </a:p>
          <a:p>
            <a:pPr algn="l" marL="768088" indent="-384044" lvl="1">
              <a:lnSpc>
                <a:spcPts val="4980"/>
              </a:lnSpc>
              <a:buFont typeface="Arial"/>
              <a:buChar char="•"/>
            </a:pPr>
            <a:r>
              <a:rPr lang="en-US" sz="355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Finding Spiritual Mentors</a:t>
            </a:r>
          </a:p>
          <a:p>
            <a:pPr algn="l" marL="768088" indent="-384044" lvl="1">
              <a:lnSpc>
                <a:spcPts val="4980"/>
              </a:lnSpc>
              <a:buFont typeface="Arial"/>
              <a:buChar char="•"/>
            </a:pPr>
            <a:r>
              <a:rPr lang="en-US" sz="355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Understanding why we practice the faith </a:t>
            </a:r>
          </a:p>
          <a:p>
            <a:pPr algn="l" marL="768088" indent="-384044" lvl="1">
              <a:lnSpc>
                <a:spcPts val="4980"/>
              </a:lnSpc>
              <a:buFont typeface="Arial"/>
              <a:buChar char="•"/>
            </a:pPr>
            <a:r>
              <a:rPr lang="en-US" sz="355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Practicing what you have learned in daily life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1150674"/>
            <a:ext cx="12744647" cy="1541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70"/>
              </a:lnSpc>
            </a:pPr>
            <a:r>
              <a:rPr lang="en-US" sz="9050" spc="181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RETAINING FAITH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375682" y="4779486"/>
            <a:ext cx="1522999" cy="4102355"/>
          </a:xfrm>
          <a:custGeom>
            <a:avLst/>
            <a:gdLst/>
            <a:ahLst/>
            <a:cxnLst/>
            <a:rect r="r" b="b" t="t" l="l"/>
            <a:pathLst>
              <a:path h="4102355" w="1522999">
                <a:moveTo>
                  <a:pt x="0" y="0"/>
                </a:moveTo>
                <a:lnTo>
                  <a:pt x="1522999" y="0"/>
                </a:lnTo>
                <a:lnTo>
                  <a:pt x="1522999" y="4102356"/>
                </a:lnTo>
                <a:lnTo>
                  <a:pt x="0" y="4102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75869" y="5599381"/>
            <a:ext cx="3064531" cy="4687619"/>
          </a:xfrm>
          <a:custGeom>
            <a:avLst/>
            <a:gdLst/>
            <a:ahLst/>
            <a:cxnLst/>
            <a:rect r="r" b="b" t="t" l="l"/>
            <a:pathLst>
              <a:path h="4687619" w="3064531">
                <a:moveTo>
                  <a:pt x="0" y="0"/>
                </a:moveTo>
                <a:lnTo>
                  <a:pt x="3064531" y="0"/>
                </a:lnTo>
                <a:lnTo>
                  <a:pt x="3064531" y="4687619"/>
                </a:lnTo>
                <a:lnTo>
                  <a:pt x="0" y="46876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11829" y="6452816"/>
            <a:ext cx="5864342" cy="162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WEEKEND CAMP 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FOR TEENAGERS 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&amp; THEIR PARENTS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47312" y="472434"/>
            <a:ext cx="3795535" cy="5805789"/>
          </a:xfrm>
          <a:custGeom>
            <a:avLst/>
            <a:gdLst/>
            <a:ahLst/>
            <a:cxnLst/>
            <a:rect r="r" b="b" t="t" l="l"/>
            <a:pathLst>
              <a:path h="5805789" w="3795535">
                <a:moveTo>
                  <a:pt x="0" y="0"/>
                </a:moveTo>
                <a:lnTo>
                  <a:pt x="3795534" y="0"/>
                </a:lnTo>
                <a:lnTo>
                  <a:pt x="3795534" y="5805789"/>
                </a:lnTo>
                <a:lnTo>
                  <a:pt x="0" y="5805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87563" y="1379505"/>
            <a:ext cx="3566479" cy="6397272"/>
          </a:xfrm>
          <a:custGeom>
            <a:avLst/>
            <a:gdLst/>
            <a:ahLst/>
            <a:cxnLst/>
            <a:rect r="r" b="b" t="t" l="l"/>
            <a:pathLst>
              <a:path h="6397272" w="3566479">
                <a:moveTo>
                  <a:pt x="0" y="0"/>
                </a:moveTo>
                <a:lnTo>
                  <a:pt x="3566479" y="0"/>
                </a:lnTo>
                <a:lnTo>
                  <a:pt x="3566479" y="6397273"/>
                </a:lnTo>
                <a:lnTo>
                  <a:pt x="0" y="6397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58090" y="433631"/>
            <a:ext cx="4601305" cy="7038324"/>
          </a:xfrm>
          <a:custGeom>
            <a:avLst/>
            <a:gdLst/>
            <a:ahLst/>
            <a:cxnLst/>
            <a:rect r="r" b="b" t="t" l="l"/>
            <a:pathLst>
              <a:path h="7038324" w="4601305">
                <a:moveTo>
                  <a:pt x="0" y="0"/>
                </a:moveTo>
                <a:lnTo>
                  <a:pt x="4601304" y="0"/>
                </a:lnTo>
                <a:lnTo>
                  <a:pt x="4601304" y="7038324"/>
                </a:lnTo>
                <a:lnTo>
                  <a:pt x="0" y="7038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36283" y="1445697"/>
            <a:ext cx="3762053" cy="6748078"/>
          </a:xfrm>
          <a:custGeom>
            <a:avLst/>
            <a:gdLst/>
            <a:ahLst/>
            <a:cxnLst/>
            <a:rect r="r" b="b" t="t" l="l"/>
            <a:pathLst>
              <a:path h="6748078" w="3762053">
                <a:moveTo>
                  <a:pt x="0" y="0"/>
                </a:moveTo>
                <a:lnTo>
                  <a:pt x="3762053" y="0"/>
                </a:lnTo>
                <a:lnTo>
                  <a:pt x="3762053" y="6748078"/>
                </a:lnTo>
                <a:lnTo>
                  <a:pt x="0" y="6748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2228369" y="8313477"/>
            <a:ext cx="7188345" cy="2420318"/>
          </a:xfrm>
          <a:custGeom>
            <a:avLst/>
            <a:gdLst/>
            <a:ahLst/>
            <a:cxnLst/>
            <a:rect r="r" b="b" t="t" l="l"/>
            <a:pathLst>
              <a:path h="2420318" w="7188345">
                <a:moveTo>
                  <a:pt x="7188346" y="0"/>
                </a:moveTo>
                <a:lnTo>
                  <a:pt x="0" y="0"/>
                </a:lnTo>
                <a:lnTo>
                  <a:pt x="0" y="2420319"/>
                </a:lnTo>
                <a:lnTo>
                  <a:pt x="7188346" y="2420319"/>
                </a:lnTo>
                <a:lnTo>
                  <a:pt x="71883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68585" y="6449126"/>
            <a:ext cx="7524531" cy="4185520"/>
          </a:xfrm>
          <a:custGeom>
            <a:avLst/>
            <a:gdLst/>
            <a:ahLst/>
            <a:cxnLst/>
            <a:rect r="r" b="b" t="t" l="l"/>
            <a:pathLst>
              <a:path h="4185520" w="7524531">
                <a:moveTo>
                  <a:pt x="0" y="0"/>
                </a:moveTo>
                <a:lnTo>
                  <a:pt x="7524530" y="0"/>
                </a:lnTo>
                <a:lnTo>
                  <a:pt x="7524530" y="4185520"/>
                </a:lnTo>
                <a:lnTo>
                  <a:pt x="0" y="41855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-3429262" y="8411409"/>
            <a:ext cx="5415501" cy="2091737"/>
          </a:xfrm>
          <a:custGeom>
            <a:avLst/>
            <a:gdLst/>
            <a:ahLst/>
            <a:cxnLst/>
            <a:rect r="r" b="b" t="t" l="l"/>
            <a:pathLst>
              <a:path h="2091737" w="5415501">
                <a:moveTo>
                  <a:pt x="5415502" y="0"/>
                </a:moveTo>
                <a:lnTo>
                  <a:pt x="0" y="0"/>
                </a:lnTo>
                <a:lnTo>
                  <a:pt x="0" y="2091737"/>
                </a:lnTo>
                <a:lnTo>
                  <a:pt x="5415502" y="2091737"/>
                </a:lnTo>
                <a:lnTo>
                  <a:pt x="541550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-10441838">
            <a:off x="-94091" y="7521203"/>
            <a:ext cx="1682214" cy="1120775"/>
          </a:xfrm>
          <a:custGeom>
            <a:avLst/>
            <a:gdLst/>
            <a:ahLst/>
            <a:cxnLst/>
            <a:rect r="r" b="b" t="t" l="l"/>
            <a:pathLst>
              <a:path h="1120775" w="1682214">
                <a:moveTo>
                  <a:pt x="0" y="1120776"/>
                </a:moveTo>
                <a:lnTo>
                  <a:pt x="1682214" y="1120776"/>
                </a:lnTo>
                <a:lnTo>
                  <a:pt x="1682214" y="0"/>
                </a:lnTo>
                <a:lnTo>
                  <a:pt x="0" y="0"/>
                </a:lnTo>
                <a:lnTo>
                  <a:pt x="0" y="1120776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4180370" y="7787522"/>
            <a:ext cx="2243191" cy="1247775"/>
          </a:xfrm>
          <a:custGeom>
            <a:avLst/>
            <a:gdLst/>
            <a:ahLst/>
            <a:cxnLst/>
            <a:rect r="r" b="b" t="t" l="l"/>
            <a:pathLst>
              <a:path h="1247775" w="2243191">
                <a:moveTo>
                  <a:pt x="2243192" y="0"/>
                </a:moveTo>
                <a:lnTo>
                  <a:pt x="0" y="0"/>
                </a:lnTo>
                <a:lnTo>
                  <a:pt x="0" y="1247775"/>
                </a:lnTo>
                <a:lnTo>
                  <a:pt x="2243192" y="1247775"/>
                </a:lnTo>
                <a:lnTo>
                  <a:pt x="224319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689482" y="8168824"/>
            <a:ext cx="2469068" cy="2178952"/>
          </a:xfrm>
          <a:custGeom>
            <a:avLst/>
            <a:gdLst/>
            <a:ahLst/>
            <a:cxnLst/>
            <a:rect r="r" b="b" t="t" l="l"/>
            <a:pathLst>
              <a:path h="2178952" w="2469068">
                <a:moveTo>
                  <a:pt x="0" y="0"/>
                </a:moveTo>
                <a:lnTo>
                  <a:pt x="2469067" y="0"/>
                </a:lnTo>
                <a:lnTo>
                  <a:pt x="2469067" y="2178952"/>
                </a:lnTo>
                <a:lnTo>
                  <a:pt x="0" y="21789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438864" y="7920531"/>
            <a:ext cx="2029720" cy="1443639"/>
          </a:xfrm>
          <a:custGeom>
            <a:avLst/>
            <a:gdLst/>
            <a:ahLst/>
            <a:cxnLst/>
            <a:rect r="r" b="b" t="t" l="l"/>
            <a:pathLst>
              <a:path h="1443639" w="2029720">
                <a:moveTo>
                  <a:pt x="0" y="0"/>
                </a:moveTo>
                <a:lnTo>
                  <a:pt x="2029721" y="0"/>
                </a:lnTo>
                <a:lnTo>
                  <a:pt x="2029721" y="1443639"/>
                </a:lnTo>
                <a:lnTo>
                  <a:pt x="0" y="14436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412941" y="1622978"/>
            <a:ext cx="9462118" cy="2817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00"/>
              </a:lnSpc>
            </a:pPr>
            <a:r>
              <a:rPr lang="en-US" sz="11500" spc="345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ORTHODOXY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539078" y="3831537"/>
            <a:ext cx="7209845" cy="2414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80"/>
              </a:lnSpc>
            </a:pPr>
            <a:r>
              <a:rPr lang="en-US" sz="11200" spc="336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ENGAGED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482762" y="5191869"/>
            <a:ext cx="4819204" cy="4560172"/>
          </a:xfrm>
          <a:custGeom>
            <a:avLst/>
            <a:gdLst/>
            <a:ahLst/>
            <a:cxnLst/>
            <a:rect r="r" b="b" t="t" l="l"/>
            <a:pathLst>
              <a:path h="4560172" w="4819204">
                <a:moveTo>
                  <a:pt x="0" y="0"/>
                </a:moveTo>
                <a:lnTo>
                  <a:pt x="4819204" y="0"/>
                </a:lnTo>
                <a:lnTo>
                  <a:pt x="4819204" y="4560172"/>
                </a:lnTo>
                <a:lnTo>
                  <a:pt x="0" y="45601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637382" y="3952793"/>
            <a:ext cx="3398736" cy="6096387"/>
          </a:xfrm>
          <a:custGeom>
            <a:avLst/>
            <a:gdLst/>
            <a:ahLst/>
            <a:cxnLst/>
            <a:rect r="r" b="b" t="t" l="l"/>
            <a:pathLst>
              <a:path h="6096387" w="3398736">
                <a:moveTo>
                  <a:pt x="0" y="0"/>
                </a:moveTo>
                <a:lnTo>
                  <a:pt x="3398736" y="0"/>
                </a:lnTo>
                <a:lnTo>
                  <a:pt x="3398736" y="6096387"/>
                </a:lnTo>
                <a:lnTo>
                  <a:pt x="0" y="60963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020490" y="622473"/>
            <a:ext cx="641837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ONE WAY TO RETAIN FAITH: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69698" y="4929479"/>
            <a:ext cx="1658040" cy="2974063"/>
          </a:xfrm>
          <a:custGeom>
            <a:avLst/>
            <a:gdLst/>
            <a:ahLst/>
            <a:cxnLst/>
            <a:rect r="r" b="b" t="t" l="l"/>
            <a:pathLst>
              <a:path h="2974063" w="1658040">
                <a:moveTo>
                  <a:pt x="0" y="0"/>
                </a:moveTo>
                <a:lnTo>
                  <a:pt x="1658040" y="0"/>
                </a:lnTo>
                <a:lnTo>
                  <a:pt x="1658040" y="2974063"/>
                </a:lnTo>
                <a:lnTo>
                  <a:pt x="0" y="2974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700525" y="3486241"/>
            <a:ext cx="2166866" cy="3314518"/>
          </a:xfrm>
          <a:custGeom>
            <a:avLst/>
            <a:gdLst/>
            <a:ahLst/>
            <a:cxnLst/>
            <a:rect r="r" b="b" t="t" l="l"/>
            <a:pathLst>
              <a:path h="3314518" w="2166866">
                <a:moveTo>
                  <a:pt x="0" y="0"/>
                </a:moveTo>
                <a:lnTo>
                  <a:pt x="2166867" y="0"/>
                </a:lnTo>
                <a:lnTo>
                  <a:pt x="2166867" y="3314518"/>
                </a:lnTo>
                <a:lnTo>
                  <a:pt x="0" y="331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90072" y="8088880"/>
            <a:ext cx="6052668" cy="2037935"/>
          </a:xfrm>
          <a:custGeom>
            <a:avLst/>
            <a:gdLst/>
            <a:ahLst/>
            <a:cxnLst/>
            <a:rect r="r" b="b" t="t" l="l"/>
            <a:pathLst>
              <a:path h="2037935" w="6052668">
                <a:moveTo>
                  <a:pt x="0" y="0"/>
                </a:moveTo>
                <a:lnTo>
                  <a:pt x="6052668" y="0"/>
                </a:lnTo>
                <a:lnTo>
                  <a:pt x="6052668" y="2037936"/>
                </a:lnTo>
                <a:lnTo>
                  <a:pt x="0" y="2037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834133" y="8587168"/>
            <a:ext cx="5498701" cy="2000152"/>
          </a:xfrm>
          <a:custGeom>
            <a:avLst/>
            <a:gdLst/>
            <a:ahLst/>
            <a:cxnLst/>
            <a:rect r="r" b="b" t="t" l="l"/>
            <a:pathLst>
              <a:path h="2000152" w="5498701">
                <a:moveTo>
                  <a:pt x="0" y="0"/>
                </a:moveTo>
                <a:lnTo>
                  <a:pt x="5498701" y="0"/>
                </a:lnTo>
                <a:lnTo>
                  <a:pt x="5498701" y="2000153"/>
                </a:lnTo>
                <a:lnTo>
                  <a:pt x="0" y="2000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16406" y="6694244"/>
            <a:ext cx="3335106" cy="1855152"/>
          </a:xfrm>
          <a:custGeom>
            <a:avLst/>
            <a:gdLst/>
            <a:ahLst/>
            <a:cxnLst/>
            <a:rect r="r" b="b" t="t" l="l"/>
            <a:pathLst>
              <a:path h="1855152" w="3335106">
                <a:moveTo>
                  <a:pt x="0" y="0"/>
                </a:moveTo>
                <a:lnTo>
                  <a:pt x="3335105" y="0"/>
                </a:lnTo>
                <a:lnTo>
                  <a:pt x="3335105" y="1855152"/>
                </a:lnTo>
                <a:lnTo>
                  <a:pt x="0" y="18551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92168" y="7445211"/>
            <a:ext cx="2124238" cy="2841789"/>
          </a:xfrm>
          <a:custGeom>
            <a:avLst/>
            <a:gdLst/>
            <a:ahLst/>
            <a:cxnLst/>
            <a:rect r="r" b="b" t="t" l="l"/>
            <a:pathLst>
              <a:path h="2841789" w="2124238">
                <a:moveTo>
                  <a:pt x="0" y="0"/>
                </a:moveTo>
                <a:lnTo>
                  <a:pt x="2124238" y="0"/>
                </a:lnTo>
                <a:lnTo>
                  <a:pt x="2124238" y="2841789"/>
                </a:lnTo>
                <a:lnTo>
                  <a:pt x="0" y="28417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6710" y="2845271"/>
            <a:ext cx="16814581" cy="671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Friday: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18:00 - Welcome and check-in of the campers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19:00 - Dinner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20:00 - Campfire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Saturday: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8:30 - Moleben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9:00 - Breakfast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9:30 - Opening Remarks/First Presentation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10:30 - Candle making (participants can bring them to church)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11:30 - Sports (parents and children team together)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12:30 - Free Time for Socializing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13:00 - Lunch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074203"/>
            <a:ext cx="9602805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spc="144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PROGRAM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69698" y="4929479"/>
            <a:ext cx="1658040" cy="2974063"/>
          </a:xfrm>
          <a:custGeom>
            <a:avLst/>
            <a:gdLst/>
            <a:ahLst/>
            <a:cxnLst/>
            <a:rect r="r" b="b" t="t" l="l"/>
            <a:pathLst>
              <a:path h="2974063" w="1658040">
                <a:moveTo>
                  <a:pt x="0" y="0"/>
                </a:moveTo>
                <a:lnTo>
                  <a:pt x="1658040" y="0"/>
                </a:lnTo>
                <a:lnTo>
                  <a:pt x="1658040" y="2974063"/>
                </a:lnTo>
                <a:lnTo>
                  <a:pt x="0" y="2974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700525" y="3486241"/>
            <a:ext cx="2166866" cy="3314518"/>
          </a:xfrm>
          <a:custGeom>
            <a:avLst/>
            <a:gdLst/>
            <a:ahLst/>
            <a:cxnLst/>
            <a:rect r="r" b="b" t="t" l="l"/>
            <a:pathLst>
              <a:path h="3314518" w="2166866">
                <a:moveTo>
                  <a:pt x="0" y="0"/>
                </a:moveTo>
                <a:lnTo>
                  <a:pt x="2166867" y="0"/>
                </a:lnTo>
                <a:lnTo>
                  <a:pt x="2166867" y="3314518"/>
                </a:lnTo>
                <a:lnTo>
                  <a:pt x="0" y="331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90072" y="8088880"/>
            <a:ext cx="6052668" cy="2037935"/>
          </a:xfrm>
          <a:custGeom>
            <a:avLst/>
            <a:gdLst/>
            <a:ahLst/>
            <a:cxnLst/>
            <a:rect r="r" b="b" t="t" l="l"/>
            <a:pathLst>
              <a:path h="2037935" w="6052668">
                <a:moveTo>
                  <a:pt x="0" y="0"/>
                </a:moveTo>
                <a:lnTo>
                  <a:pt x="6052668" y="0"/>
                </a:lnTo>
                <a:lnTo>
                  <a:pt x="6052668" y="2037936"/>
                </a:lnTo>
                <a:lnTo>
                  <a:pt x="0" y="2037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834133" y="8587168"/>
            <a:ext cx="5498701" cy="2000152"/>
          </a:xfrm>
          <a:custGeom>
            <a:avLst/>
            <a:gdLst/>
            <a:ahLst/>
            <a:cxnLst/>
            <a:rect r="r" b="b" t="t" l="l"/>
            <a:pathLst>
              <a:path h="2000152" w="5498701">
                <a:moveTo>
                  <a:pt x="0" y="0"/>
                </a:moveTo>
                <a:lnTo>
                  <a:pt x="5498701" y="0"/>
                </a:lnTo>
                <a:lnTo>
                  <a:pt x="5498701" y="2000153"/>
                </a:lnTo>
                <a:lnTo>
                  <a:pt x="0" y="2000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16406" y="6694244"/>
            <a:ext cx="3335106" cy="1855152"/>
          </a:xfrm>
          <a:custGeom>
            <a:avLst/>
            <a:gdLst/>
            <a:ahLst/>
            <a:cxnLst/>
            <a:rect r="r" b="b" t="t" l="l"/>
            <a:pathLst>
              <a:path h="1855152" w="3335106">
                <a:moveTo>
                  <a:pt x="0" y="0"/>
                </a:moveTo>
                <a:lnTo>
                  <a:pt x="3335105" y="0"/>
                </a:lnTo>
                <a:lnTo>
                  <a:pt x="3335105" y="1855152"/>
                </a:lnTo>
                <a:lnTo>
                  <a:pt x="0" y="18551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92168" y="7445211"/>
            <a:ext cx="2124238" cy="2841789"/>
          </a:xfrm>
          <a:custGeom>
            <a:avLst/>
            <a:gdLst/>
            <a:ahLst/>
            <a:cxnLst/>
            <a:rect r="r" b="b" t="t" l="l"/>
            <a:pathLst>
              <a:path h="2841789" w="2124238">
                <a:moveTo>
                  <a:pt x="0" y="0"/>
                </a:moveTo>
                <a:lnTo>
                  <a:pt x="2124238" y="0"/>
                </a:lnTo>
                <a:lnTo>
                  <a:pt x="2124238" y="2841789"/>
                </a:lnTo>
                <a:lnTo>
                  <a:pt x="0" y="28417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6710" y="2845271"/>
            <a:ext cx="16814581" cy="728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Saturday (cont.)</a:t>
            </a:r>
            <a:r>
              <a:rPr lang="en-US" sz="3200" strike="noStrike" u="none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: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13:30 - Separate Presentations for Parents and Teens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14:30 - Prosfora making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15:30 - Choir Rehearsal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17:00 - Vigil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19:00 - Dinner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strike="noStrike" u="none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Sunday: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9:00 - Liturgy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10:30 - Breakfast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11:00 - Free Time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12:00 - Arts &amp; Crafts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13:00 - Closing Remarks - Reflections on Camp</a:t>
            </a:r>
          </a:p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strike="noStrike" u="none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14:00 - Lunch and Closing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074203"/>
            <a:ext cx="9602805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spc="144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PROGRAM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0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27531" y="3320509"/>
            <a:ext cx="8897885" cy="7229532"/>
          </a:xfrm>
          <a:custGeom>
            <a:avLst/>
            <a:gdLst/>
            <a:ahLst/>
            <a:cxnLst/>
            <a:rect r="r" b="b" t="t" l="l"/>
            <a:pathLst>
              <a:path h="7229532" w="8897885">
                <a:moveTo>
                  <a:pt x="0" y="0"/>
                </a:moveTo>
                <a:lnTo>
                  <a:pt x="8897885" y="0"/>
                </a:lnTo>
                <a:lnTo>
                  <a:pt x="8897885" y="7229532"/>
                </a:lnTo>
                <a:lnTo>
                  <a:pt x="0" y="7229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09610" y="4857773"/>
            <a:ext cx="2324390" cy="3555472"/>
          </a:xfrm>
          <a:custGeom>
            <a:avLst/>
            <a:gdLst/>
            <a:ahLst/>
            <a:cxnLst/>
            <a:rect r="r" b="b" t="t" l="l"/>
            <a:pathLst>
              <a:path h="3555472" w="2324390">
                <a:moveTo>
                  <a:pt x="0" y="0"/>
                </a:moveTo>
                <a:lnTo>
                  <a:pt x="2324390" y="0"/>
                </a:lnTo>
                <a:lnTo>
                  <a:pt x="2324390" y="3555472"/>
                </a:lnTo>
                <a:lnTo>
                  <a:pt x="0" y="3555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519634" y="5203395"/>
            <a:ext cx="1920577" cy="3444981"/>
          </a:xfrm>
          <a:custGeom>
            <a:avLst/>
            <a:gdLst/>
            <a:ahLst/>
            <a:cxnLst/>
            <a:rect r="r" b="b" t="t" l="l"/>
            <a:pathLst>
              <a:path h="3444981" w="1920577">
                <a:moveTo>
                  <a:pt x="0" y="0"/>
                </a:moveTo>
                <a:lnTo>
                  <a:pt x="1920577" y="0"/>
                </a:lnTo>
                <a:lnTo>
                  <a:pt x="1920577" y="3444981"/>
                </a:lnTo>
                <a:lnTo>
                  <a:pt x="0" y="3444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277541" y="8285016"/>
            <a:ext cx="7315200" cy="2660904"/>
          </a:xfrm>
          <a:custGeom>
            <a:avLst/>
            <a:gdLst/>
            <a:ahLst/>
            <a:cxnLst/>
            <a:rect r="r" b="b" t="t" l="l"/>
            <a:pathLst>
              <a:path h="2660904" w="7315200">
                <a:moveTo>
                  <a:pt x="0" y="0"/>
                </a:moveTo>
                <a:lnTo>
                  <a:pt x="7315200" y="0"/>
                </a:lnTo>
                <a:lnTo>
                  <a:pt x="7315200" y="2660904"/>
                </a:lnTo>
                <a:lnTo>
                  <a:pt x="0" y="2660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1927531" y="5377180"/>
            <a:ext cx="1888548" cy="3433723"/>
          </a:xfrm>
          <a:custGeom>
            <a:avLst/>
            <a:gdLst/>
            <a:ahLst/>
            <a:cxnLst/>
            <a:rect r="r" b="b" t="t" l="l"/>
            <a:pathLst>
              <a:path h="3433723" w="1888548">
                <a:moveTo>
                  <a:pt x="1888548" y="0"/>
                </a:moveTo>
                <a:lnTo>
                  <a:pt x="0" y="0"/>
                </a:lnTo>
                <a:lnTo>
                  <a:pt x="0" y="3433723"/>
                </a:lnTo>
                <a:lnTo>
                  <a:pt x="1888548" y="3433723"/>
                </a:lnTo>
                <a:lnTo>
                  <a:pt x="188854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92183" y="746853"/>
            <a:ext cx="15600557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spc="144">
                <a:solidFill>
                  <a:srgbClr val="7A421F"/>
                </a:solidFill>
                <a:latin typeface="Blueberry"/>
                <a:ea typeface="Blueberry"/>
                <a:cs typeface="Blueberry"/>
                <a:sym typeface="Blueberry"/>
              </a:rPr>
              <a:t>ORGANISATION AND MATERIALS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293400"/>
            <a:ext cx="7987787" cy="754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Organisational team: 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 spiritial leader 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One or two main coordinators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5-6 volunteers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A treasurer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A group of speakers and craftsmen </a:t>
            </a:r>
          </a:p>
          <a:p>
            <a:pPr algn="l">
              <a:lnSpc>
                <a:spcPts val="4042"/>
              </a:lnSpc>
            </a:pPr>
          </a:p>
          <a:p>
            <a:pPr algn="l">
              <a:lnSpc>
                <a:spcPts val="4042"/>
              </a:lnSpc>
            </a:pPr>
            <a:r>
              <a:rPr lang="en-US" sz="2887">
                <a:solidFill>
                  <a:srgbClr val="7A421F"/>
                </a:solidFill>
                <a:latin typeface="Nunito Bold"/>
                <a:ea typeface="Nunito Bold"/>
                <a:cs typeface="Nunito Bold"/>
                <a:sym typeface="Nunito Bold"/>
              </a:rPr>
              <a:t>Materials: 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A transport (a hired bus/car-pulling)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Food and water with cooking equipment 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Tents if needed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Liturgical materials 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Workshop equipment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Sport equipment</a:t>
            </a:r>
          </a:p>
          <a:p>
            <a:pPr algn="l" marL="623471" indent="-311736" lvl="1">
              <a:lnSpc>
                <a:spcPts val="4042"/>
              </a:lnSpc>
              <a:buFont typeface="Arial"/>
              <a:buChar char="•"/>
            </a:pPr>
            <a:r>
              <a:rPr lang="en-US" sz="2887">
                <a:solidFill>
                  <a:srgbClr val="7A421F"/>
                </a:solidFill>
                <a:latin typeface="Nunito"/>
                <a:ea typeface="Nunito"/>
                <a:cs typeface="Nunito"/>
                <a:sym typeface="Nunito"/>
              </a:rPr>
              <a:t>Some nice perks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DAGJahczFlI</dc:identifier>
  <dcterms:modified xsi:type="dcterms:W3CDTF">2011-08-01T06:04:30Z</dcterms:modified>
  <cp:revision>1</cp:revision>
  <dc:title>Brown Green Orange Creative Summer Camp Presentation</dc:title>
</cp:coreProperties>
</file>